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leo Bold" panose="00000800000000000000" pitchFamily="2" charset="0"/>
      <p:regular r:id="rId23"/>
      <p:bold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Canva Sans Bold" panose="020B0604020202020204" charset="0"/>
      <p:regular r:id="rId30"/>
      <p:bold r:id="rId31"/>
    </p:embeddedFont>
    <p:embeddedFont>
      <p:font typeface="Canva Sans Bold Italics" panose="020B0604020202020204" charset="0"/>
      <p:regular r:id="rId32"/>
      <p:bold r:id="rId33"/>
      <p:italic r:id="rId34"/>
      <p:boldItalic r:id="rId35"/>
    </p:embeddedFont>
    <p:embeddedFont>
      <p:font typeface="Telegraf Bold" panose="020B0604020202020204" charset="0"/>
      <p:regular r:id="rId36"/>
      <p:bold r:id="rId37"/>
    </p:embeddedFont>
    <p:embeddedFont>
      <p:font typeface="Telegraf Bold Bold" panose="020B060402020202020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svg"/><Relationship Id="rId7" Type="http://schemas.openxmlformats.org/officeDocument/2006/relationships/image" Target="../media/image59.svg"/><Relationship Id="rId12" Type="http://schemas.openxmlformats.org/officeDocument/2006/relationships/image" Target="../media/image5.jpe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9.svg"/><Relationship Id="rId10" Type="http://schemas.openxmlformats.org/officeDocument/2006/relationships/image" Target="../media/image62.png"/><Relationship Id="rId4" Type="http://schemas.openxmlformats.org/officeDocument/2006/relationships/image" Target="../media/image8.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66.svg"/><Relationship Id="rId7" Type="http://schemas.openxmlformats.org/officeDocument/2006/relationships/image" Target="../media/image68.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5.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0D3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50735" y="-774700"/>
            <a:ext cx="13057528" cy="13972063"/>
          </a:xfrm>
          <a:prstGeom prst="rect">
            <a:avLst/>
          </a:prstGeom>
        </p:spPr>
      </p:pic>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44635" y="0"/>
            <a:ext cx="13057528" cy="13972063"/>
          </a:xfrm>
          <a:prstGeom prst="rect">
            <a:avLst/>
          </a:prstGeom>
        </p:spPr>
      </p:pic>
      <p:grpSp>
        <p:nvGrpSpPr>
          <p:cNvPr id="4" name="Group 4"/>
          <p:cNvGrpSpPr/>
          <p:nvPr/>
        </p:nvGrpSpPr>
        <p:grpSpPr>
          <a:xfrm>
            <a:off x="-1348238" y="7911360"/>
            <a:ext cx="19636238" cy="3103762"/>
            <a:chOff x="0" y="0"/>
            <a:chExt cx="2507534" cy="396348"/>
          </a:xfrm>
        </p:grpSpPr>
        <p:sp>
          <p:nvSpPr>
            <p:cNvPr id="5" name="Freeform 5"/>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2F67C4"/>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1943" y="532646"/>
            <a:ext cx="5800626" cy="1790943"/>
          </a:xfrm>
          <a:prstGeom prst="rect">
            <a:avLst/>
          </a:prstGeom>
        </p:spPr>
      </p:pic>
      <p:sp>
        <p:nvSpPr>
          <p:cNvPr id="7" name="TextBox 7"/>
          <p:cNvSpPr txBox="1"/>
          <p:nvPr/>
        </p:nvSpPr>
        <p:spPr>
          <a:xfrm>
            <a:off x="9139238" y="4157662"/>
            <a:ext cx="9525" cy="1857375"/>
          </a:xfrm>
          <a:prstGeom prst="rect">
            <a:avLst/>
          </a:prstGeom>
        </p:spPr>
        <p:txBody>
          <a:bodyPr lIns="0" tIns="0" rIns="0" bIns="0" rtlCol="0" anchor="t">
            <a:spAutoFit/>
          </a:bodyPr>
          <a:lstStyle/>
          <a:p>
            <a:pPr algn="ctr">
              <a:lnSpc>
                <a:spcPts val="13799"/>
              </a:lnSpc>
              <a:spcBef>
                <a:spcPct val="0"/>
              </a:spcBef>
            </a:pPr>
            <a:endParaRPr/>
          </a:p>
        </p:txBody>
      </p:sp>
      <p:pic>
        <p:nvPicPr>
          <p:cNvPr id="8" name="Picture 8"/>
          <p:cNvPicPr>
            <a:picLocks noChangeAspect="1"/>
          </p:cNvPicPr>
          <p:nvPr/>
        </p:nvPicPr>
        <p:blipFill>
          <a:blip r:embed="rId6"/>
          <a:srcRect l="26505" t="28318" r="27289" b="25943"/>
          <a:stretch>
            <a:fillRect/>
          </a:stretch>
        </p:blipFill>
        <p:spPr>
          <a:xfrm>
            <a:off x="6498740" y="1651589"/>
            <a:ext cx="5001758" cy="4951247"/>
          </a:xfrm>
          <a:prstGeom prst="rect">
            <a:avLst/>
          </a:prstGeom>
        </p:spPr>
      </p:pic>
      <p:sp>
        <p:nvSpPr>
          <p:cNvPr id="9" name="TextBox 9"/>
          <p:cNvSpPr txBox="1"/>
          <p:nvPr/>
        </p:nvSpPr>
        <p:spPr>
          <a:xfrm>
            <a:off x="1028700" y="8824383"/>
            <a:ext cx="8719352" cy="632460"/>
          </a:xfrm>
          <a:prstGeom prst="rect">
            <a:avLst/>
          </a:prstGeom>
        </p:spPr>
        <p:txBody>
          <a:bodyPr lIns="0" tIns="0" rIns="0" bIns="0" rtlCol="0" anchor="t">
            <a:spAutoFit/>
          </a:bodyPr>
          <a:lstStyle/>
          <a:p>
            <a:pPr>
              <a:lnSpc>
                <a:spcPts val="5040"/>
              </a:lnSpc>
            </a:pPr>
            <a:r>
              <a:rPr lang="en-US" sz="3600">
                <a:solidFill>
                  <a:srgbClr val="F5BE49"/>
                </a:solidFill>
                <a:latin typeface="Aleo Bold"/>
              </a:rPr>
              <a:t>Optimus Pro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77946"/>
            <a:chOff x="0" y="0"/>
            <a:chExt cx="1913890" cy="165136"/>
          </a:xfrm>
        </p:grpSpPr>
        <p:sp>
          <p:nvSpPr>
            <p:cNvPr id="3" name="Freeform 3"/>
            <p:cNvSpPr/>
            <p:nvPr/>
          </p:nvSpPr>
          <p:spPr>
            <a:xfrm>
              <a:off x="0" y="0"/>
              <a:ext cx="1913890" cy="165136"/>
            </a:xfrm>
            <a:custGeom>
              <a:avLst/>
              <a:gdLst/>
              <a:ahLst/>
              <a:cxnLst/>
              <a:rect l="l" t="t" r="r" b="b"/>
              <a:pathLst>
                <a:path w="1913890" h="165136">
                  <a:moveTo>
                    <a:pt x="0" y="0"/>
                  </a:moveTo>
                  <a:lnTo>
                    <a:pt x="1913890" y="0"/>
                  </a:lnTo>
                  <a:lnTo>
                    <a:pt x="1913890" y="165136"/>
                  </a:lnTo>
                  <a:lnTo>
                    <a:pt x="0" y="165136"/>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728684" y="1918484"/>
            <a:ext cx="9401276" cy="8199767"/>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380" y="2274952"/>
            <a:ext cx="5873920" cy="5873920"/>
          </a:xfrm>
          <a:prstGeom prst="rect">
            <a:avLst/>
          </a:prstGeom>
        </p:spPr>
      </p:pic>
      <p:sp>
        <p:nvSpPr>
          <p:cNvPr id="6" name="TextBox 6"/>
          <p:cNvSpPr txBox="1"/>
          <p:nvPr/>
        </p:nvSpPr>
        <p:spPr>
          <a:xfrm>
            <a:off x="1981377" y="413534"/>
            <a:ext cx="17009515" cy="800100"/>
          </a:xfrm>
          <a:prstGeom prst="rect">
            <a:avLst/>
          </a:prstGeom>
        </p:spPr>
        <p:txBody>
          <a:bodyPr lIns="0" tIns="0" rIns="0" bIns="0" rtlCol="0" anchor="t">
            <a:spAutoFit/>
          </a:bodyPr>
          <a:lstStyle/>
          <a:p>
            <a:pPr algn="just">
              <a:lnSpc>
                <a:spcPts val="6360"/>
              </a:lnSpc>
            </a:pPr>
            <a:r>
              <a:rPr lang="en-US" sz="5300">
                <a:solidFill>
                  <a:srgbClr val="FFFFFF"/>
                </a:solidFill>
                <a:latin typeface="Canva Sans Bold"/>
              </a:rPr>
              <a:t>Competitor matrix for Saved post feature</a:t>
            </a:r>
          </a:p>
        </p:txBody>
      </p:sp>
      <p:sp>
        <p:nvSpPr>
          <p:cNvPr id="7" name="TextBox 7"/>
          <p:cNvSpPr txBox="1"/>
          <p:nvPr/>
        </p:nvSpPr>
        <p:spPr>
          <a:xfrm>
            <a:off x="11704610" y="2767882"/>
            <a:ext cx="5235461" cy="5380990"/>
          </a:xfrm>
          <a:prstGeom prst="rect">
            <a:avLst/>
          </a:prstGeom>
        </p:spPr>
        <p:txBody>
          <a:bodyPr lIns="0" tIns="0" rIns="0" bIns="0" rtlCol="0" anchor="t">
            <a:spAutoFit/>
          </a:bodyPr>
          <a:lstStyle/>
          <a:p>
            <a:pPr>
              <a:lnSpc>
                <a:spcPts val="4759"/>
              </a:lnSpc>
            </a:pPr>
            <a:r>
              <a:rPr lang="en-US" sz="3399">
                <a:solidFill>
                  <a:srgbClr val="000000"/>
                </a:solidFill>
                <a:latin typeface="Canva Sans Bold"/>
              </a:rPr>
              <a:t>Current State:</a:t>
            </a:r>
          </a:p>
          <a:p>
            <a:pPr>
              <a:lnSpc>
                <a:spcPts val="4759"/>
              </a:lnSpc>
            </a:pPr>
            <a:r>
              <a:rPr lang="en-US" sz="3399">
                <a:solidFill>
                  <a:srgbClr val="000000"/>
                </a:solidFill>
                <a:latin typeface="Canva Sans"/>
              </a:rPr>
              <a:t>We need to scroll the entire list of saved posts to find the post.</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Bold"/>
              </a:rPr>
              <a:t>Future State:</a:t>
            </a:r>
          </a:p>
          <a:p>
            <a:pPr>
              <a:lnSpc>
                <a:spcPts val="4759"/>
              </a:lnSpc>
            </a:pPr>
            <a:r>
              <a:rPr lang="en-US" sz="3399">
                <a:solidFill>
                  <a:srgbClr val="000000"/>
                </a:solidFill>
                <a:latin typeface="Canva Sans"/>
              </a:rPr>
              <a:t>We can retrieve the post at the touch of a button.</a:t>
            </a:r>
          </a:p>
          <a:p>
            <a:pPr algn="ctr">
              <a:lnSpc>
                <a:spcPts val="4759"/>
              </a:lnSpc>
            </a:pPr>
            <a:endParaRPr lang="en-US" sz="3399">
              <a:solidFill>
                <a:srgbClr val="000000"/>
              </a:solidFill>
              <a:latin typeface="Canva Sans"/>
            </a:endParaRPr>
          </a:p>
        </p:txBody>
      </p:sp>
      <p:pic>
        <p:nvPicPr>
          <p:cNvPr id="8" name="Picture 8"/>
          <p:cNvPicPr>
            <a:picLocks noChangeAspect="1"/>
          </p:cNvPicPr>
          <p:nvPr/>
        </p:nvPicPr>
        <p:blipFill>
          <a:blip r:embed="rId5"/>
          <a:srcRect l="26505" t="28318" r="27289" b="25943"/>
          <a:stretch>
            <a:fillRect/>
          </a:stretch>
        </p:blipFill>
        <p:spPr>
          <a:xfrm>
            <a:off x="16831089" y="8853372"/>
            <a:ext cx="1367888" cy="13540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75714" flipH="1">
            <a:off x="-1837049" y="7600053"/>
            <a:ext cx="7563674" cy="2335284"/>
          </a:xfrm>
          <a:prstGeom prst="rect">
            <a:avLst/>
          </a:prstGeom>
        </p:spPr>
      </p:pic>
      <p:grpSp>
        <p:nvGrpSpPr>
          <p:cNvPr id="3" name="Group 3"/>
          <p:cNvGrpSpPr/>
          <p:nvPr/>
        </p:nvGrpSpPr>
        <p:grpSpPr>
          <a:xfrm>
            <a:off x="0" y="0"/>
            <a:ext cx="18288000" cy="1507206"/>
            <a:chOff x="0" y="0"/>
            <a:chExt cx="1913890" cy="157733"/>
          </a:xfrm>
        </p:grpSpPr>
        <p:sp>
          <p:nvSpPr>
            <p:cNvPr id="4" name="Freeform 4"/>
            <p:cNvSpPr/>
            <p:nvPr/>
          </p:nvSpPr>
          <p:spPr>
            <a:xfrm>
              <a:off x="0" y="0"/>
              <a:ext cx="1913890" cy="157733"/>
            </a:xfrm>
            <a:custGeom>
              <a:avLst/>
              <a:gdLst/>
              <a:ahLst/>
              <a:cxnLst/>
              <a:rect l="l" t="t" r="r" b="b"/>
              <a:pathLst>
                <a:path w="1913890" h="157733">
                  <a:moveTo>
                    <a:pt x="0" y="0"/>
                  </a:moveTo>
                  <a:lnTo>
                    <a:pt x="1913890" y="0"/>
                  </a:lnTo>
                  <a:lnTo>
                    <a:pt x="1913890" y="157733"/>
                  </a:lnTo>
                  <a:lnTo>
                    <a:pt x="0" y="157733"/>
                  </a:lnTo>
                  <a:close/>
                </a:path>
              </a:pathLst>
            </a:custGeom>
            <a:solidFill>
              <a:srgbClr val="004A98"/>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233934" y="-222893"/>
            <a:ext cx="6356016" cy="1962420"/>
          </a:xfrm>
          <a:prstGeom prst="rect">
            <a:avLst/>
          </a:prstGeom>
        </p:spPr>
      </p:pic>
      <p:pic>
        <p:nvPicPr>
          <p:cNvPr id="6" name="Picture 6"/>
          <p:cNvPicPr>
            <a:picLocks noChangeAspect="1"/>
          </p:cNvPicPr>
          <p:nvPr/>
        </p:nvPicPr>
        <p:blipFill>
          <a:blip r:embed="rId4"/>
          <a:srcRect/>
          <a:stretch>
            <a:fillRect/>
          </a:stretch>
        </p:blipFill>
        <p:spPr>
          <a:xfrm>
            <a:off x="671991" y="3158906"/>
            <a:ext cx="7975338" cy="3943848"/>
          </a:xfrm>
          <a:prstGeom prst="rect">
            <a:avLst/>
          </a:prstGeom>
        </p:spPr>
      </p:pic>
      <p:pic>
        <p:nvPicPr>
          <p:cNvPr id="7" name="Picture 7"/>
          <p:cNvPicPr>
            <a:picLocks noChangeAspect="1"/>
          </p:cNvPicPr>
          <p:nvPr/>
        </p:nvPicPr>
        <p:blipFill>
          <a:blip r:embed="rId5"/>
          <a:srcRect/>
          <a:stretch>
            <a:fillRect/>
          </a:stretch>
        </p:blipFill>
        <p:spPr>
          <a:xfrm>
            <a:off x="9651328" y="3158906"/>
            <a:ext cx="8149575" cy="5281194"/>
          </a:xfrm>
          <a:prstGeom prst="rect">
            <a:avLst/>
          </a:prstGeom>
        </p:spPr>
      </p:pic>
      <p:grpSp>
        <p:nvGrpSpPr>
          <p:cNvPr id="8" name="Group 8"/>
          <p:cNvGrpSpPr/>
          <p:nvPr/>
        </p:nvGrpSpPr>
        <p:grpSpPr>
          <a:xfrm>
            <a:off x="4551352" y="7902854"/>
            <a:ext cx="10199952" cy="1543050"/>
            <a:chOff x="0" y="0"/>
            <a:chExt cx="2686407" cy="406400"/>
          </a:xfrm>
        </p:grpSpPr>
        <p:sp>
          <p:nvSpPr>
            <p:cNvPr id="9" name="Freeform 9"/>
            <p:cNvSpPr/>
            <p:nvPr/>
          </p:nvSpPr>
          <p:spPr>
            <a:xfrm>
              <a:off x="0" y="0"/>
              <a:ext cx="2686407" cy="406400"/>
            </a:xfrm>
            <a:custGeom>
              <a:avLst/>
              <a:gdLst/>
              <a:ahLst/>
              <a:cxnLst/>
              <a:rect l="l" t="t" r="r" b="b"/>
              <a:pathLst>
                <a:path w="2686407" h="406400">
                  <a:moveTo>
                    <a:pt x="38710" y="0"/>
                  </a:moveTo>
                  <a:lnTo>
                    <a:pt x="2647697" y="0"/>
                  </a:lnTo>
                  <a:cubicBezTo>
                    <a:pt x="2657964" y="0"/>
                    <a:pt x="2667810" y="4078"/>
                    <a:pt x="2675069" y="11338"/>
                  </a:cubicBezTo>
                  <a:cubicBezTo>
                    <a:pt x="2682329" y="18597"/>
                    <a:pt x="2686407" y="28443"/>
                    <a:pt x="2686407" y="38710"/>
                  </a:cubicBezTo>
                  <a:lnTo>
                    <a:pt x="2686407" y="367690"/>
                  </a:lnTo>
                  <a:cubicBezTo>
                    <a:pt x="2686407" y="389069"/>
                    <a:pt x="2669076" y="406400"/>
                    <a:pt x="2647697" y="406400"/>
                  </a:cubicBezTo>
                  <a:lnTo>
                    <a:pt x="38710" y="406400"/>
                  </a:lnTo>
                  <a:cubicBezTo>
                    <a:pt x="17331" y="406400"/>
                    <a:pt x="0" y="389069"/>
                    <a:pt x="0" y="367690"/>
                  </a:cubicBezTo>
                  <a:lnTo>
                    <a:pt x="0" y="38710"/>
                  </a:lnTo>
                  <a:cubicBezTo>
                    <a:pt x="0" y="17331"/>
                    <a:pt x="17331" y="0"/>
                    <a:pt x="38710" y="0"/>
                  </a:cubicBezTo>
                  <a:close/>
                </a:path>
              </a:pathLst>
            </a:custGeom>
            <a:solidFill>
              <a:srgbClr val="004A98"/>
            </a:solidFill>
          </p:spPr>
        </p:sp>
        <p:sp>
          <p:nvSpPr>
            <p:cNvPr id="10" name="TextBox 10"/>
            <p:cNvSpPr txBox="1"/>
            <p:nvPr/>
          </p:nvSpPr>
          <p:spPr>
            <a:xfrm>
              <a:off x="0" y="0"/>
              <a:ext cx="2594357" cy="406400"/>
            </a:xfrm>
            <a:prstGeom prst="rect">
              <a:avLst/>
            </a:prstGeom>
          </p:spPr>
          <p:txBody>
            <a:bodyPr lIns="50800" tIns="50800" rIns="50800" bIns="50800" rtlCol="0" anchor="ctr"/>
            <a:lstStyle/>
            <a:p>
              <a:pPr algn="ctr">
                <a:lnSpc>
                  <a:spcPts val="2848"/>
                </a:lnSpc>
              </a:pPr>
              <a:r>
                <a:rPr lang="en-US" sz="2373" dirty="0">
                  <a:solidFill>
                    <a:srgbClr val="FFFFFF"/>
                  </a:solidFill>
                  <a:latin typeface="Canva Sans"/>
                </a:rPr>
                <a:t>'49% Users do not know about saved post feature'</a:t>
              </a:r>
            </a:p>
          </p:txBody>
        </p:sp>
      </p:grpSp>
      <p:sp>
        <p:nvSpPr>
          <p:cNvPr id="11" name="TextBox 11"/>
          <p:cNvSpPr txBox="1"/>
          <p:nvPr/>
        </p:nvSpPr>
        <p:spPr>
          <a:xfrm>
            <a:off x="3416269" y="211582"/>
            <a:ext cx="14098765" cy="979170"/>
          </a:xfrm>
          <a:prstGeom prst="rect">
            <a:avLst/>
          </a:prstGeom>
        </p:spPr>
        <p:txBody>
          <a:bodyPr lIns="0" tIns="0" rIns="0" bIns="0" rtlCol="0" anchor="t">
            <a:spAutoFit/>
          </a:bodyPr>
          <a:lstStyle/>
          <a:p>
            <a:pPr>
              <a:lnSpc>
                <a:spcPts val="7979"/>
              </a:lnSpc>
            </a:pPr>
            <a:r>
              <a:rPr lang="en-US" sz="5699">
                <a:solidFill>
                  <a:srgbClr val="FFFFFF"/>
                </a:solidFill>
                <a:latin typeface="Canva Sans Bold"/>
              </a:rPr>
              <a:t>How will the new feature look</a:t>
            </a:r>
          </a:p>
        </p:txBody>
      </p:sp>
      <p:sp>
        <p:nvSpPr>
          <p:cNvPr id="12" name="TextBox 12"/>
          <p:cNvSpPr txBox="1"/>
          <p:nvPr/>
        </p:nvSpPr>
        <p:spPr>
          <a:xfrm>
            <a:off x="2972313" y="2240631"/>
            <a:ext cx="2754313" cy="580390"/>
          </a:xfrm>
          <a:prstGeom prst="rect">
            <a:avLst/>
          </a:prstGeom>
        </p:spPr>
        <p:txBody>
          <a:bodyPr lIns="0" tIns="0" rIns="0" bIns="0" rtlCol="0" anchor="t">
            <a:spAutoFit/>
          </a:bodyPr>
          <a:lstStyle/>
          <a:p>
            <a:pPr algn="ctr">
              <a:lnSpc>
                <a:spcPts val="4759"/>
              </a:lnSpc>
            </a:pPr>
            <a:r>
              <a:rPr lang="en-US" sz="3399">
                <a:solidFill>
                  <a:srgbClr val="FF0000"/>
                </a:solidFill>
                <a:latin typeface="Canva Sans Bold"/>
              </a:rPr>
              <a:t>Current View</a:t>
            </a:r>
          </a:p>
        </p:txBody>
      </p:sp>
      <p:sp>
        <p:nvSpPr>
          <p:cNvPr id="13" name="TextBox 13"/>
          <p:cNvSpPr txBox="1"/>
          <p:nvPr/>
        </p:nvSpPr>
        <p:spPr>
          <a:xfrm>
            <a:off x="11222554" y="2240631"/>
            <a:ext cx="3309144" cy="580390"/>
          </a:xfrm>
          <a:prstGeom prst="rect">
            <a:avLst/>
          </a:prstGeom>
        </p:spPr>
        <p:txBody>
          <a:bodyPr lIns="0" tIns="0" rIns="0" bIns="0" rtlCol="0" anchor="t">
            <a:spAutoFit/>
          </a:bodyPr>
          <a:lstStyle/>
          <a:p>
            <a:pPr algn="ctr">
              <a:lnSpc>
                <a:spcPts val="4759"/>
              </a:lnSpc>
            </a:pPr>
            <a:r>
              <a:rPr lang="en-US" sz="3399">
                <a:solidFill>
                  <a:srgbClr val="004A98"/>
                </a:solidFill>
                <a:latin typeface="Canva Sans Bold"/>
              </a:rPr>
              <a:t>Suggested View</a:t>
            </a:r>
          </a:p>
        </p:txBody>
      </p:sp>
      <p:pic>
        <p:nvPicPr>
          <p:cNvPr id="14" name="Picture 14"/>
          <p:cNvPicPr>
            <a:picLocks noChangeAspect="1"/>
          </p:cNvPicPr>
          <p:nvPr/>
        </p:nvPicPr>
        <p:blipFill>
          <a:blip r:embed="rId6"/>
          <a:srcRect l="26505" t="28318" r="27289" b="25943"/>
          <a:stretch>
            <a:fillRect/>
          </a:stretch>
        </p:blipFill>
        <p:spPr>
          <a:xfrm>
            <a:off x="16831089" y="8853372"/>
            <a:ext cx="1367888" cy="13540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89033" y="563357"/>
            <a:ext cx="13286341" cy="5269113"/>
          </a:xfrm>
          <a:prstGeom prst="rect">
            <a:avLst/>
          </a:prstGeom>
        </p:spPr>
      </p:pic>
      <p:pic>
        <p:nvPicPr>
          <p:cNvPr id="3" name="Picture 3"/>
          <p:cNvPicPr>
            <a:picLocks noChangeAspect="1"/>
          </p:cNvPicPr>
          <p:nvPr/>
        </p:nvPicPr>
        <p:blipFill>
          <a:blip r:embed="rId3"/>
          <a:srcRect/>
          <a:stretch>
            <a:fillRect/>
          </a:stretch>
        </p:blipFill>
        <p:spPr>
          <a:xfrm>
            <a:off x="3389033" y="5143500"/>
            <a:ext cx="1484655" cy="898216"/>
          </a:xfrm>
          <a:prstGeom prst="rect">
            <a:avLst/>
          </a:prstGeom>
        </p:spPr>
      </p:pic>
      <p:pic>
        <p:nvPicPr>
          <p:cNvPr id="4" name="Picture 4"/>
          <p:cNvPicPr>
            <a:picLocks noChangeAspect="1"/>
          </p:cNvPicPr>
          <p:nvPr/>
        </p:nvPicPr>
        <p:blipFill>
          <a:blip r:embed="rId4"/>
          <a:srcRect/>
          <a:stretch>
            <a:fillRect/>
          </a:stretch>
        </p:blipFill>
        <p:spPr>
          <a:xfrm>
            <a:off x="4331779" y="6829929"/>
            <a:ext cx="11077682" cy="2788363"/>
          </a:xfrm>
          <a:prstGeom prst="rect">
            <a:avLst/>
          </a:prstGeom>
        </p:spPr>
      </p:pic>
      <p:pic>
        <p:nvPicPr>
          <p:cNvPr id="5" name="Picture 5"/>
          <p:cNvPicPr>
            <a:picLocks noChangeAspect="1"/>
          </p:cNvPicPr>
          <p:nvPr/>
        </p:nvPicPr>
        <p:blipFill>
          <a:blip r:embed="rId3"/>
          <a:srcRect/>
          <a:stretch>
            <a:fillRect/>
          </a:stretch>
        </p:blipFill>
        <p:spPr>
          <a:xfrm>
            <a:off x="11585150" y="6769000"/>
            <a:ext cx="1484655" cy="898216"/>
          </a:xfrm>
          <a:prstGeom prst="rect">
            <a:avLst/>
          </a:prstGeom>
        </p:spPr>
      </p:pic>
      <p:pic>
        <p:nvPicPr>
          <p:cNvPr id="6" name="Picture 6"/>
          <p:cNvPicPr>
            <a:picLocks noChangeAspect="1"/>
          </p:cNvPicPr>
          <p:nvPr/>
        </p:nvPicPr>
        <p:blipFill>
          <a:blip r:embed="rId5"/>
          <a:srcRect/>
          <a:stretch>
            <a:fillRect/>
          </a:stretch>
        </p:blipFill>
        <p:spPr>
          <a:xfrm>
            <a:off x="5350252" y="3847225"/>
            <a:ext cx="3166616" cy="2592551"/>
          </a:xfrm>
          <a:prstGeom prst="rect">
            <a:avLst/>
          </a:prstGeom>
        </p:spPr>
      </p:pic>
      <p:sp>
        <p:nvSpPr>
          <p:cNvPr id="7" name="TextBox 7"/>
          <p:cNvSpPr txBox="1"/>
          <p:nvPr/>
        </p:nvSpPr>
        <p:spPr>
          <a:xfrm>
            <a:off x="394310" y="2864856"/>
            <a:ext cx="2754313" cy="580390"/>
          </a:xfrm>
          <a:prstGeom prst="rect">
            <a:avLst/>
          </a:prstGeom>
        </p:spPr>
        <p:txBody>
          <a:bodyPr lIns="0" tIns="0" rIns="0" bIns="0" rtlCol="0" anchor="t">
            <a:spAutoFit/>
          </a:bodyPr>
          <a:lstStyle/>
          <a:p>
            <a:pPr algn="ctr">
              <a:lnSpc>
                <a:spcPts val="4759"/>
              </a:lnSpc>
            </a:pPr>
            <a:r>
              <a:rPr lang="en-US" sz="3399">
                <a:solidFill>
                  <a:srgbClr val="FF0000"/>
                </a:solidFill>
                <a:latin typeface="Canva Sans Bold"/>
              </a:rPr>
              <a:t>Current View</a:t>
            </a:r>
          </a:p>
        </p:txBody>
      </p:sp>
      <p:sp>
        <p:nvSpPr>
          <p:cNvPr id="8" name="TextBox 8"/>
          <p:cNvSpPr txBox="1"/>
          <p:nvPr/>
        </p:nvSpPr>
        <p:spPr>
          <a:xfrm>
            <a:off x="382936" y="7043646"/>
            <a:ext cx="2550516" cy="1180465"/>
          </a:xfrm>
          <a:prstGeom prst="rect">
            <a:avLst/>
          </a:prstGeom>
        </p:spPr>
        <p:txBody>
          <a:bodyPr lIns="0" tIns="0" rIns="0" bIns="0" rtlCol="0" anchor="t">
            <a:spAutoFit/>
          </a:bodyPr>
          <a:lstStyle/>
          <a:p>
            <a:pPr algn="ctr">
              <a:lnSpc>
                <a:spcPts val="4759"/>
              </a:lnSpc>
            </a:pPr>
            <a:r>
              <a:rPr lang="en-US" sz="3399">
                <a:solidFill>
                  <a:srgbClr val="004A98"/>
                </a:solidFill>
                <a:latin typeface="Canva Sans Bold"/>
              </a:rPr>
              <a:t>Suggested View</a:t>
            </a:r>
          </a:p>
        </p:txBody>
      </p:sp>
      <p:pic>
        <p:nvPicPr>
          <p:cNvPr id="9" name="Picture 9"/>
          <p:cNvPicPr>
            <a:picLocks noChangeAspect="1"/>
          </p:cNvPicPr>
          <p:nvPr/>
        </p:nvPicPr>
        <p:blipFill>
          <a:blip r:embed="rId6"/>
          <a:srcRect l="26505" t="28318" r="27289" b="25943"/>
          <a:stretch>
            <a:fillRect/>
          </a:stretch>
        </p:blipFill>
        <p:spPr>
          <a:xfrm>
            <a:off x="16831089" y="8853372"/>
            <a:ext cx="1367888" cy="13540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72118" y="1878207"/>
            <a:ext cx="6436101" cy="6397236"/>
          </a:xfrm>
          <a:prstGeom prst="rect">
            <a:avLst/>
          </a:prstGeom>
        </p:spPr>
      </p:pic>
      <p:sp>
        <p:nvSpPr>
          <p:cNvPr id="3" name="TextBox 3"/>
          <p:cNvSpPr txBox="1"/>
          <p:nvPr/>
        </p:nvSpPr>
        <p:spPr>
          <a:xfrm>
            <a:off x="11191534" y="824912"/>
            <a:ext cx="3309144" cy="580390"/>
          </a:xfrm>
          <a:prstGeom prst="rect">
            <a:avLst/>
          </a:prstGeom>
        </p:spPr>
        <p:txBody>
          <a:bodyPr lIns="0" tIns="0" rIns="0" bIns="0" rtlCol="0" anchor="t">
            <a:spAutoFit/>
          </a:bodyPr>
          <a:lstStyle/>
          <a:p>
            <a:pPr algn="ctr">
              <a:lnSpc>
                <a:spcPts val="4759"/>
              </a:lnSpc>
            </a:pPr>
            <a:r>
              <a:rPr lang="en-US" sz="3399">
                <a:solidFill>
                  <a:srgbClr val="004A98"/>
                </a:solidFill>
                <a:latin typeface="Canva Sans Bold"/>
              </a:rPr>
              <a:t>Suggested View</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012712" y="47490"/>
            <a:ext cx="6356016" cy="196242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2764648" y="8611311"/>
            <a:ext cx="6356016" cy="1962420"/>
          </a:xfrm>
          <a:prstGeom prst="rect">
            <a:avLst/>
          </a:prstGeom>
        </p:spPr>
      </p:pic>
      <p:pic>
        <p:nvPicPr>
          <p:cNvPr id="6" name="Picture 6"/>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44603" y="3300968"/>
            <a:ext cx="13057528" cy="13972063"/>
          </a:xfrm>
          <a:prstGeom prst="rect">
            <a:avLst/>
          </a:prstGeom>
        </p:spPr>
      </p:pic>
      <p:pic>
        <p:nvPicPr>
          <p:cNvPr id="7" name="Picture 7"/>
          <p:cNvPicPr>
            <a:picLocks noChangeAspect="1"/>
          </p:cNvPicPr>
          <p:nvPr/>
        </p:nvPicPr>
        <p:blipFill>
          <a:blip r:embed="rId7"/>
          <a:srcRect/>
          <a:stretch>
            <a:fillRect/>
          </a:stretch>
        </p:blipFill>
        <p:spPr>
          <a:xfrm>
            <a:off x="9744603" y="2316897"/>
            <a:ext cx="6203005" cy="5519855"/>
          </a:xfrm>
          <a:prstGeom prst="rect">
            <a:avLst/>
          </a:prstGeom>
        </p:spPr>
      </p:pic>
      <p:sp>
        <p:nvSpPr>
          <p:cNvPr id="8" name="TextBox 8"/>
          <p:cNvSpPr txBox="1"/>
          <p:nvPr/>
        </p:nvSpPr>
        <p:spPr>
          <a:xfrm>
            <a:off x="3364308" y="824912"/>
            <a:ext cx="2754313" cy="580390"/>
          </a:xfrm>
          <a:prstGeom prst="rect">
            <a:avLst/>
          </a:prstGeom>
        </p:spPr>
        <p:txBody>
          <a:bodyPr lIns="0" tIns="0" rIns="0" bIns="0" rtlCol="0" anchor="t">
            <a:spAutoFit/>
          </a:bodyPr>
          <a:lstStyle/>
          <a:p>
            <a:pPr algn="ctr">
              <a:lnSpc>
                <a:spcPts val="4759"/>
              </a:lnSpc>
            </a:pPr>
            <a:r>
              <a:rPr lang="en-US" sz="3399">
                <a:solidFill>
                  <a:srgbClr val="FF0000"/>
                </a:solidFill>
                <a:latin typeface="Canva Sans Bold"/>
              </a:rPr>
              <a:t>Current View</a:t>
            </a:r>
          </a:p>
        </p:txBody>
      </p:sp>
      <p:grpSp>
        <p:nvGrpSpPr>
          <p:cNvPr id="9" name="Group 9"/>
          <p:cNvGrpSpPr/>
          <p:nvPr/>
        </p:nvGrpSpPr>
        <p:grpSpPr>
          <a:xfrm>
            <a:off x="3792723" y="8751693"/>
            <a:ext cx="10199952" cy="1164936"/>
            <a:chOff x="0" y="0"/>
            <a:chExt cx="2686407" cy="306814"/>
          </a:xfrm>
        </p:grpSpPr>
        <p:sp>
          <p:nvSpPr>
            <p:cNvPr id="10" name="Freeform 10"/>
            <p:cNvSpPr/>
            <p:nvPr/>
          </p:nvSpPr>
          <p:spPr>
            <a:xfrm>
              <a:off x="0" y="0"/>
              <a:ext cx="2686407" cy="306814"/>
            </a:xfrm>
            <a:custGeom>
              <a:avLst/>
              <a:gdLst/>
              <a:ahLst/>
              <a:cxnLst/>
              <a:rect l="l" t="t" r="r" b="b"/>
              <a:pathLst>
                <a:path w="2686407" h="306814">
                  <a:moveTo>
                    <a:pt x="38710" y="0"/>
                  </a:moveTo>
                  <a:lnTo>
                    <a:pt x="2647697" y="0"/>
                  </a:lnTo>
                  <a:cubicBezTo>
                    <a:pt x="2657964" y="0"/>
                    <a:pt x="2667810" y="4078"/>
                    <a:pt x="2675069" y="11338"/>
                  </a:cubicBezTo>
                  <a:cubicBezTo>
                    <a:pt x="2682329" y="18597"/>
                    <a:pt x="2686407" y="28443"/>
                    <a:pt x="2686407" y="38710"/>
                  </a:cubicBezTo>
                  <a:lnTo>
                    <a:pt x="2686407" y="268105"/>
                  </a:lnTo>
                  <a:cubicBezTo>
                    <a:pt x="2686407" y="278371"/>
                    <a:pt x="2682329" y="288217"/>
                    <a:pt x="2675069" y="295477"/>
                  </a:cubicBezTo>
                  <a:cubicBezTo>
                    <a:pt x="2667810" y="302736"/>
                    <a:pt x="2657964" y="306814"/>
                    <a:pt x="2647697" y="306814"/>
                  </a:cubicBezTo>
                  <a:lnTo>
                    <a:pt x="38710" y="306814"/>
                  </a:lnTo>
                  <a:cubicBezTo>
                    <a:pt x="17331" y="306814"/>
                    <a:pt x="0" y="289483"/>
                    <a:pt x="0" y="268105"/>
                  </a:cubicBezTo>
                  <a:lnTo>
                    <a:pt x="0" y="38710"/>
                  </a:lnTo>
                  <a:cubicBezTo>
                    <a:pt x="0" y="17331"/>
                    <a:pt x="17331" y="0"/>
                    <a:pt x="38710" y="0"/>
                  </a:cubicBezTo>
                  <a:close/>
                </a:path>
              </a:pathLst>
            </a:custGeom>
            <a:solidFill>
              <a:srgbClr val="004A98"/>
            </a:solidFill>
          </p:spPr>
        </p:sp>
        <p:sp>
          <p:nvSpPr>
            <p:cNvPr id="11" name="TextBox 11"/>
            <p:cNvSpPr txBox="1"/>
            <p:nvPr/>
          </p:nvSpPr>
          <p:spPr>
            <a:xfrm>
              <a:off x="0" y="0"/>
              <a:ext cx="2633607" cy="306814"/>
            </a:xfrm>
            <a:prstGeom prst="rect">
              <a:avLst/>
            </a:prstGeom>
          </p:spPr>
          <p:txBody>
            <a:bodyPr lIns="50800" tIns="50800" rIns="50800" bIns="50800" rtlCol="0" anchor="ctr"/>
            <a:lstStyle/>
            <a:p>
              <a:pPr algn="ctr">
                <a:lnSpc>
                  <a:spcPts val="2848"/>
                </a:lnSpc>
              </a:pPr>
              <a:r>
                <a:rPr lang="en-US" sz="2373" dirty="0">
                  <a:solidFill>
                    <a:srgbClr val="FFFFFF"/>
                  </a:solidFill>
                  <a:latin typeface="Canva Sans"/>
                </a:rPr>
                <a:t>'71.2% Users are not able to </a:t>
              </a:r>
              <a:r>
                <a:rPr lang="en-US" sz="2373" dirty="0" err="1">
                  <a:solidFill>
                    <a:srgbClr val="FFFFFF"/>
                  </a:solidFill>
                  <a:latin typeface="Canva Sans"/>
                </a:rPr>
                <a:t>retrive</a:t>
              </a:r>
              <a:r>
                <a:rPr lang="en-US" sz="2373" dirty="0">
                  <a:solidFill>
                    <a:srgbClr val="FFFFFF"/>
                  </a:solidFill>
                  <a:latin typeface="Canva Sans"/>
                </a:rPr>
                <a:t> saved post with current view'</a:t>
              </a:r>
            </a:p>
          </p:txBody>
        </p:sp>
      </p:grpSp>
      <p:pic>
        <p:nvPicPr>
          <p:cNvPr id="12" name="Picture 12"/>
          <p:cNvPicPr>
            <a:picLocks noChangeAspect="1"/>
          </p:cNvPicPr>
          <p:nvPr/>
        </p:nvPicPr>
        <p:blipFill>
          <a:blip r:embed="rId8"/>
          <a:srcRect l="26505" t="28318" r="27289" b="25943"/>
          <a:stretch>
            <a:fillRect/>
          </a:stretch>
        </p:blipFill>
        <p:spPr>
          <a:xfrm>
            <a:off x="16831089" y="8853372"/>
            <a:ext cx="1367888" cy="13540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6244"/>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sp>
        <p:nvSpPr>
          <p:cNvPr id="4" name="TextBox 4"/>
          <p:cNvSpPr txBox="1"/>
          <p:nvPr/>
        </p:nvSpPr>
        <p:spPr>
          <a:xfrm>
            <a:off x="1602530" y="330036"/>
            <a:ext cx="17960955" cy="800100"/>
          </a:xfrm>
          <a:prstGeom prst="rect">
            <a:avLst/>
          </a:prstGeom>
        </p:spPr>
        <p:txBody>
          <a:bodyPr lIns="0" tIns="0" rIns="0" bIns="0" rtlCol="0" anchor="t">
            <a:spAutoFit/>
          </a:bodyPr>
          <a:lstStyle/>
          <a:p>
            <a:pPr algn="just">
              <a:lnSpc>
                <a:spcPts val="6360"/>
              </a:lnSpc>
            </a:pPr>
            <a:r>
              <a:rPr lang="en-US" sz="5300">
                <a:solidFill>
                  <a:srgbClr val="FFFFFF"/>
                </a:solidFill>
                <a:latin typeface="Canva Sans Bold"/>
              </a:rPr>
              <a:t>Competitor matrix for Video Calling Experience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85380" y="2274952"/>
            <a:ext cx="6340944" cy="6340944"/>
          </a:xfrm>
          <a:prstGeom prst="rect">
            <a:avLst/>
          </a:prstGeom>
        </p:spPr>
      </p:pic>
      <p:pic>
        <p:nvPicPr>
          <p:cNvPr id="6" name="Picture 6"/>
          <p:cNvPicPr>
            <a:picLocks noChangeAspect="1"/>
          </p:cNvPicPr>
          <p:nvPr/>
        </p:nvPicPr>
        <p:blipFill>
          <a:blip r:embed="rId4"/>
          <a:srcRect/>
          <a:stretch>
            <a:fillRect/>
          </a:stretch>
        </p:blipFill>
        <p:spPr>
          <a:xfrm>
            <a:off x="0" y="1634961"/>
            <a:ext cx="10447889" cy="8652039"/>
          </a:xfrm>
          <a:prstGeom prst="rect">
            <a:avLst/>
          </a:prstGeom>
        </p:spPr>
      </p:pic>
      <p:sp>
        <p:nvSpPr>
          <p:cNvPr id="7" name="TextBox 7"/>
          <p:cNvSpPr txBox="1"/>
          <p:nvPr/>
        </p:nvSpPr>
        <p:spPr>
          <a:xfrm>
            <a:off x="11713138" y="2502787"/>
            <a:ext cx="5546162" cy="5848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Current State:</a:t>
            </a:r>
          </a:p>
          <a:p>
            <a:pPr>
              <a:lnSpc>
                <a:spcPts val="4200"/>
              </a:lnSpc>
            </a:pPr>
            <a:r>
              <a:rPr lang="en-US" sz="3000">
                <a:solidFill>
                  <a:srgbClr val="000000"/>
                </a:solidFill>
                <a:latin typeface="Canva Sans"/>
              </a:rPr>
              <a:t>You need to use other video calling services to use the whiteboard feature.</a:t>
            </a:r>
          </a:p>
          <a:p>
            <a:pPr>
              <a:lnSpc>
                <a:spcPts val="4200"/>
              </a:lnSpc>
            </a:pPr>
            <a:endParaRPr lang="en-US" sz="3000">
              <a:solidFill>
                <a:srgbClr val="000000"/>
              </a:solidFill>
              <a:latin typeface="Canva Sans"/>
            </a:endParaRPr>
          </a:p>
          <a:p>
            <a:pPr>
              <a:lnSpc>
                <a:spcPts val="4200"/>
              </a:lnSpc>
            </a:pPr>
            <a:r>
              <a:rPr lang="en-US" sz="3000">
                <a:solidFill>
                  <a:srgbClr val="000000"/>
                </a:solidFill>
                <a:latin typeface="Canva Sans Bold"/>
              </a:rPr>
              <a:t>Future State:</a:t>
            </a:r>
          </a:p>
          <a:p>
            <a:pPr>
              <a:lnSpc>
                <a:spcPts val="4200"/>
              </a:lnSpc>
            </a:pPr>
            <a:r>
              <a:rPr lang="en-US" sz="3000">
                <a:solidFill>
                  <a:srgbClr val="000000"/>
                </a:solidFill>
                <a:latin typeface="Canva Sans"/>
              </a:rPr>
              <a:t>Adding whiteboards and blur background features enables LinkedIn meetings to be on top and can be used for hiring interviews.</a:t>
            </a:r>
          </a:p>
        </p:txBody>
      </p:sp>
      <p:pic>
        <p:nvPicPr>
          <p:cNvPr id="8" name="Picture 8"/>
          <p:cNvPicPr>
            <a:picLocks noChangeAspect="1"/>
          </p:cNvPicPr>
          <p:nvPr/>
        </p:nvPicPr>
        <p:blipFill>
          <a:blip r:embed="rId5"/>
          <a:srcRect l="26505" t="28318" r="27289" b="25943"/>
          <a:stretch>
            <a:fillRect/>
          </a:stretch>
        </p:blipFill>
        <p:spPr>
          <a:xfrm>
            <a:off x="16831089" y="8853372"/>
            <a:ext cx="1367888" cy="13540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764648" y="8611311"/>
            <a:ext cx="6356016" cy="19624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012712" y="47490"/>
            <a:ext cx="6356016" cy="1962420"/>
          </a:xfrm>
          <a:prstGeom prst="rect">
            <a:avLst/>
          </a:prstGeom>
        </p:spPr>
      </p:pic>
      <p:pic>
        <p:nvPicPr>
          <p:cNvPr id="4" name="Picture 4"/>
          <p:cNvPicPr>
            <a:picLocks noChangeAspect="1"/>
          </p:cNvPicPr>
          <p:nvPr/>
        </p:nvPicPr>
        <p:blipFill>
          <a:blip r:embed="rId4"/>
          <a:srcRect/>
          <a:stretch>
            <a:fillRect/>
          </a:stretch>
        </p:blipFill>
        <p:spPr>
          <a:xfrm>
            <a:off x="4468482" y="658918"/>
            <a:ext cx="9351037" cy="4821396"/>
          </a:xfrm>
          <a:prstGeom prst="rect">
            <a:avLst/>
          </a:prstGeom>
        </p:spPr>
      </p:pic>
      <p:pic>
        <p:nvPicPr>
          <p:cNvPr id="5" name="Picture 5"/>
          <p:cNvPicPr>
            <a:picLocks noChangeAspect="1"/>
          </p:cNvPicPr>
          <p:nvPr/>
        </p:nvPicPr>
        <p:blipFill>
          <a:blip r:embed="rId5"/>
          <a:srcRect t="4815" b="4815"/>
          <a:stretch>
            <a:fillRect/>
          </a:stretch>
        </p:blipFill>
        <p:spPr>
          <a:xfrm>
            <a:off x="4468482" y="5835170"/>
            <a:ext cx="9351037" cy="4130345"/>
          </a:xfrm>
          <a:prstGeom prst="rect">
            <a:avLst/>
          </a:prstGeom>
        </p:spPr>
      </p:pic>
      <p:sp>
        <p:nvSpPr>
          <p:cNvPr id="6" name="TextBox 6"/>
          <p:cNvSpPr txBox="1"/>
          <p:nvPr/>
        </p:nvSpPr>
        <p:spPr>
          <a:xfrm>
            <a:off x="413360" y="2874381"/>
            <a:ext cx="2754313" cy="580390"/>
          </a:xfrm>
          <a:prstGeom prst="rect">
            <a:avLst/>
          </a:prstGeom>
        </p:spPr>
        <p:txBody>
          <a:bodyPr lIns="0" tIns="0" rIns="0" bIns="0" rtlCol="0" anchor="t">
            <a:spAutoFit/>
          </a:bodyPr>
          <a:lstStyle/>
          <a:p>
            <a:pPr algn="ctr">
              <a:lnSpc>
                <a:spcPts val="4759"/>
              </a:lnSpc>
            </a:pPr>
            <a:r>
              <a:rPr lang="en-US" sz="3399">
                <a:solidFill>
                  <a:srgbClr val="FF0000"/>
                </a:solidFill>
                <a:latin typeface="Canva Sans Bold"/>
              </a:rPr>
              <a:t>Current View</a:t>
            </a:r>
          </a:p>
        </p:txBody>
      </p:sp>
      <p:sp>
        <p:nvSpPr>
          <p:cNvPr id="7" name="TextBox 7"/>
          <p:cNvSpPr txBox="1"/>
          <p:nvPr/>
        </p:nvSpPr>
        <p:spPr>
          <a:xfrm>
            <a:off x="382936" y="7043646"/>
            <a:ext cx="2550516" cy="1180465"/>
          </a:xfrm>
          <a:prstGeom prst="rect">
            <a:avLst/>
          </a:prstGeom>
        </p:spPr>
        <p:txBody>
          <a:bodyPr lIns="0" tIns="0" rIns="0" bIns="0" rtlCol="0" anchor="t">
            <a:spAutoFit/>
          </a:bodyPr>
          <a:lstStyle/>
          <a:p>
            <a:pPr algn="ctr">
              <a:lnSpc>
                <a:spcPts val="4759"/>
              </a:lnSpc>
            </a:pPr>
            <a:r>
              <a:rPr lang="en-US" sz="3399">
                <a:solidFill>
                  <a:srgbClr val="004A98"/>
                </a:solidFill>
                <a:latin typeface="Canva Sans Bold"/>
              </a:rPr>
              <a:t>Suggested View</a:t>
            </a:r>
          </a:p>
        </p:txBody>
      </p:sp>
      <p:pic>
        <p:nvPicPr>
          <p:cNvPr id="8" name="Picture 8"/>
          <p:cNvPicPr>
            <a:picLocks noChangeAspect="1"/>
          </p:cNvPicPr>
          <p:nvPr/>
        </p:nvPicPr>
        <p:blipFill>
          <a:blip r:embed="rId6"/>
          <a:srcRect l="26505" t="28318" r="27289" b="25943"/>
          <a:stretch>
            <a:fillRect/>
          </a:stretch>
        </p:blipFill>
        <p:spPr>
          <a:xfrm>
            <a:off x="16831089" y="8853372"/>
            <a:ext cx="1367888" cy="13540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54077" y="2222870"/>
            <a:ext cx="1553005" cy="152582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94222" y="3332659"/>
            <a:ext cx="1428681" cy="150531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17005" y="3524868"/>
            <a:ext cx="1700501" cy="119885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045" y="2985783"/>
            <a:ext cx="7301217" cy="7301217"/>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79971" y="1682713"/>
            <a:ext cx="7301217" cy="7301217"/>
          </a:xfrm>
          <a:prstGeom prst="rect">
            <a:avLst/>
          </a:prstGeom>
        </p:spPr>
      </p:pic>
      <p:grpSp>
        <p:nvGrpSpPr>
          <p:cNvPr id="7" name="Group 7"/>
          <p:cNvGrpSpPr/>
          <p:nvPr/>
        </p:nvGrpSpPr>
        <p:grpSpPr>
          <a:xfrm>
            <a:off x="0" y="0"/>
            <a:ext cx="18288000" cy="1456244"/>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sp>
        <p:nvSpPr>
          <p:cNvPr id="9" name="TextBox 9"/>
          <p:cNvSpPr txBox="1"/>
          <p:nvPr/>
        </p:nvSpPr>
        <p:spPr>
          <a:xfrm>
            <a:off x="8212391" y="167628"/>
            <a:ext cx="5628277" cy="981075"/>
          </a:xfrm>
          <a:prstGeom prst="rect">
            <a:avLst/>
          </a:prstGeom>
        </p:spPr>
        <p:txBody>
          <a:bodyPr lIns="0" tIns="0" rIns="0" bIns="0" rtlCol="0" anchor="t">
            <a:spAutoFit/>
          </a:bodyPr>
          <a:lstStyle/>
          <a:p>
            <a:pPr>
              <a:lnSpc>
                <a:spcPts val="7239"/>
              </a:lnSpc>
            </a:pPr>
            <a:r>
              <a:rPr lang="en-US" sz="6033">
                <a:solidFill>
                  <a:srgbClr val="FFFFFF"/>
                </a:solidFill>
                <a:latin typeface="Telegraf Bold"/>
              </a:rPr>
              <a:t>3 C's</a:t>
            </a:r>
          </a:p>
        </p:txBody>
      </p:sp>
      <p:sp>
        <p:nvSpPr>
          <p:cNvPr id="10" name="TextBox 10"/>
          <p:cNvSpPr txBox="1"/>
          <p:nvPr/>
        </p:nvSpPr>
        <p:spPr>
          <a:xfrm>
            <a:off x="2313804" y="5244532"/>
            <a:ext cx="258951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Company</a:t>
            </a:r>
          </a:p>
        </p:txBody>
      </p:sp>
      <p:sp>
        <p:nvSpPr>
          <p:cNvPr id="11" name="TextBox 11"/>
          <p:cNvSpPr txBox="1"/>
          <p:nvPr/>
        </p:nvSpPr>
        <p:spPr>
          <a:xfrm>
            <a:off x="7849241" y="3748697"/>
            <a:ext cx="258951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Customer</a:t>
            </a:r>
          </a:p>
        </p:txBody>
      </p:sp>
      <p:sp>
        <p:nvSpPr>
          <p:cNvPr id="12" name="TextBox 12"/>
          <p:cNvSpPr txBox="1"/>
          <p:nvPr/>
        </p:nvSpPr>
        <p:spPr>
          <a:xfrm>
            <a:off x="13157836" y="4723721"/>
            <a:ext cx="348486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Competition</a:t>
            </a:r>
          </a:p>
        </p:txBody>
      </p:sp>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037910" y="2985783"/>
            <a:ext cx="7258691" cy="7258691"/>
          </a:xfrm>
          <a:prstGeom prst="rect">
            <a:avLst/>
          </a:prstGeom>
        </p:spPr>
      </p:pic>
      <p:sp>
        <p:nvSpPr>
          <p:cNvPr id="14" name="TextBox 14"/>
          <p:cNvSpPr txBox="1"/>
          <p:nvPr/>
        </p:nvSpPr>
        <p:spPr>
          <a:xfrm>
            <a:off x="7505406" y="5244532"/>
            <a:ext cx="3691300" cy="1828800"/>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Canva Sans"/>
              </a:rPr>
              <a:t>Students</a:t>
            </a:r>
          </a:p>
          <a:p>
            <a:pPr marL="647700" lvl="1" indent="-323850">
              <a:lnSpc>
                <a:spcPts val="3600"/>
              </a:lnSpc>
              <a:buFont typeface="Arial"/>
              <a:buChar char="•"/>
            </a:pPr>
            <a:r>
              <a:rPr lang="en-US" sz="3000">
                <a:solidFill>
                  <a:srgbClr val="000000"/>
                </a:solidFill>
                <a:latin typeface="Canva Sans"/>
              </a:rPr>
              <a:t>Recruiters</a:t>
            </a:r>
          </a:p>
          <a:p>
            <a:pPr marL="647700" lvl="1" indent="-323850">
              <a:lnSpc>
                <a:spcPts val="3600"/>
              </a:lnSpc>
              <a:buFont typeface="Arial"/>
              <a:buChar char="•"/>
            </a:pPr>
            <a:r>
              <a:rPr lang="en-US" sz="3000">
                <a:solidFill>
                  <a:srgbClr val="000000"/>
                </a:solidFill>
                <a:latin typeface="Canva Sans"/>
              </a:rPr>
              <a:t>Working professional</a:t>
            </a:r>
          </a:p>
        </p:txBody>
      </p:sp>
      <p:sp>
        <p:nvSpPr>
          <p:cNvPr id="15" name="TextBox 15"/>
          <p:cNvSpPr txBox="1"/>
          <p:nvPr/>
        </p:nvSpPr>
        <p:spPr>
          <a:xfrm>
            <a:off x="13544395" y="5854132"/>
            <a:ext cx="3098308" cy="2743200"/>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Canva Sans"/>
              </a:rPr>
              <a:t>Teams</a:t>
            </a:r>
          </a:p>
          <a:p>
            <a:pPr marL="647700" lvl="1" indent="-323850">
              <a:lnSpc>
                <a:spcPts val="3600"/>
              </a:lnSpc>
              <a:buFont typeface="Arial"/>
              <a:buChar char="•"/>
            </a:pPr>
            <a:r>
              <a:rPr lang="en-US" sz="3000">
                <a:solidFill>
                  <a:srgbClr val="000000"/>
                </a:solidFill>
                <a:latin typeface="Canva Sans"/>
              </a:rPr>
              <a:t>Zoom</a:t>
            </a:r>
          </a:p>
          <a:p>
            <a:pPr marL="647700" lvl="1" indent="-323850">
              <a:lnSpc>
                <a:spcPts val="3600"/>
              </a:lnSpc>
              <a:buFont typeface="Arial"/>
              <a:buChar char="•"/>
            </a:pPr>
            <a:r>
              <a:rPr lang="en-US" sz="3000">
                <a:solidFill>
                  <a:srgbClr val="000000"/>
                </a:solidFill>
                <a:latin typeface="Canva Sans"/>
              </a:rPr>
              <a:t>Instagram</a:t>
            </a:r>
          </a:p>
          <a:p>
            <a:pPr marL="647700" lvl="1" indent="-323850">
              <a:lnSpc>
                <a:spcPts val="3600"/>
              </a:lnSpc>
              <a:buFont typeface="Arial"/>
              <a:buChar char="•"/>
            </a:pPr>
            <a:r>
              <a:rPr lang="en-US" sz="3000">
                <a:solidFill>
                  <a:srgbClr val="000000"/>
                </a:solidFill>
                <a:latin typeface="Canva Sans"/>
              </a:rPr>
              <a:t>Twitter</a:t>
            </a:r>
          </a:p>
          <a:p>
            <a:pPr marL="647700" lvl="1" indent="-323850">
              <a:lnSpc>
                <a:spcPts val="3600"/>
              </a:lnSpc>
              <a:buFont typeface="Arial"/>
              <a:buChar char="•"/>
            </a:pPr>
            <a:r>
              <a:rPr lang="en-US" sz="3000">
                <a:solidFill>
                  <a:srgbClr val="000000"/>
                </a:solidFill>
                <a:latin typeface="Canva Sans"/>
              </a:rPr>
              <a:t>Slack</a:t>
            </a:r>
          </a:p>
          <a:p>
            <a:pPr marL="647700" lvl="1" indent="-323850">
              <a:lnSpc>
                <a:spcPts val="3600"/>
              </a:lnSpc>
              <a:buFont typeface="Arial"/>
              <a:buChar char="•"/>
            </a:pPr>
            <a:r>
              <a:rPr lang="en-US" sz="3000">
                <a:solidFill>
                  <a:srgbClr val="000000"/>
                </a:solidFill>
                <a:latin typeface="Canva Sans"/>
              </a:rPr>
              <a:t>Medium</a:t>
            </a:r>
          </a:p>
        </p:txBody>
      </p:sp>
      <p:sp>
        <p:nvSpPr>
          <p:cNvPr id="16" name="TextBox 16"/>
          <p:cNvSpPr txBox="1"/>
          <p:nvPr/>
        </p:nvSpPr>
        <p:spPr>
          <a:xfrm>
            <a:off x="2059409" y="6263707"/>
            <a:ext cx="3588171" cy="1828800"/>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Canva Sans"/>
              </a:rPr>
              <a:t>Customer Engagement</a:t>
            </a:r>
          </a:p>
          <a:p>
            <a:pPr marL="647700" lvl="1" indent="-323850">
              <a:lnSpc>
                <a:spcPts val="3600"/>
              </a:lnSpc>
              <a:buFont typeface="Arial"/>
              <a:buChar char="•"/>
            </a:pPr>
            <a:r>
              <a:rPr lang="en-US" sz="3000">
                <a:solidFill>
                  <a:srgbClr val="000000"/>
                </a:solidFill>
                <a:latin typeface="Canva Sans"/>
              </a:rPr>
              <a:t>Ease of communication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4342721" y="5497816"/>
            <a:ext cx="4166886"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688789" y="5818318"/>
            <a:ext cx="1958105" cy="256418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39533" y="1028700"/>
            <a:ext cx="416688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76106" y="2459133"/>
            <a:ext cx="1836994" cy="214967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8865576" y="5418235"/>
            <a:ext cx="4166886" cy="411480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07228" y="5884536"/>
            <a:ext cx="2206260" cy="2431750"/>
          </a:xfrm>
          <a:prstGeom prst="rect">
            <a:avLst/>
          </a:prstGeom>
        </p:spPr>
      </p:pic>
      <p:sp>
        <p:nvSpPr>
          <p:cNvPr id="8" name="TextBox 8"/>
          <p:cNvSpPr txBox="1"/>
          <p:nvPr/>
        </p:nvSpPr>
        <p:spPr>
          <a:xfrm>
            <a:off x="1028700" y="952500"/>
            <a:ext cx="4660089" cy="2019300"/>
          </a:xfrm>
          <a:prstGeom prst="rect">
            <a:avLst/>
          </a:prstGeom>
        </p:spPr>
        <p:txBody>
          <a:bodyPr lIns="0" tIns="0" rIns="0" bIns="0" rtlCol="0" anchor="t">
            <a:spAutoFit/>
          </a:bodyPr>
          <a:lstStyle/>
          <a:p>
            <a:pPr>
              <a:lnSpc>
                <a:spcPts val="7680"/>
              </a:lnSpc>
            </a:pPr>
            <a:r>
              <a:rPr lang="en-US" sz="6400">
                <a:solidFill>
                  <a:srgbClr val="FFFFFF"/>
                </a:solidFill>
                <a:latin typeface="Telegraf Bold"/>
              </a:rPr>
              <a:t>Resource </a:t>
            </a:r>
          </a:p>
          <a:p>
            <a:pPr>
              <a:lnSpc>
                <a:spcPts val="7680"/>
              </a:lnSpc>
            </a:pPr>
            <a:r>
              <a:rPr lang="en-US" sz="6400">
                <a:solidFill>
                  <a:srgbClr val="FFFFFF"/>
                </a:solidFill>
                <a:latin typeface="Telegraf Bold"/>
              </a:rPr>
              <a:t>Page</a:t>
            </a:r>
          </a:p>
        </p:txBody>
      </p:sp>
      <p:sp>
        <p:nvSpPr>
          <p:cNvPr id="9" name="TextBox 9"/>
          <p:cNvSpPr txBox="1"/>
          <p:nvPr/>
        </p:nvSpPr>
        <p:spPr>
          <a:xfrm>
            <a:off x="1028700" y="7548245"/>
            <a:ext cx="4660089" cy="1710055"/>
          </a:xfrm>
          <a:prstGeom prst="rect">
            <a:avLst/>
          </a:prstGeom>
        </p:spPr>
        <p:txBody>
          <a:bodyPr lIns="0" tIns="0" rIns="0" bIns="0" rtlCol="0" anchor="t">
            <a:spAutoFit/>
          </a:bodyPr>
          <a:lstStyle/>
          <a:p>
            <a:pPr marL="0" lvl="0" indent="0" algn="l">
              <a:lnSpc>
                <a:spcPts val="3380"/>
              </a:lnSpc>
              <a:spcBef>
                <a:spcPct val="0"/>
              </a:spcBef>
            </a:pPr>
            <a:r>
              <a:rPr lang="en-US" sz="2600" u="none">
                <a:solidFill>
                  <a:srgbClr val="FFFFFF"/>
                </a:solidFill>
                <a:latin typeface="Canva Sans"/>
              </a:rPr>
              <a:t>Use these icons and illustrations in your Canva Presentation. Happy designing!</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342721" y="1054743"/>
            <a:ext cx="4166886" cy="4114800"/>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88789" y="2459133"/>
            <a:ext cx="2794775" cy="2118948"/>
          </a:xfrm>
          <a:prstGeom prst="rect">
            <a:avLst/>
          </a:prstGeom>
        </p:spPr>
      </p:pic>
      <p:pic>
        <p:nvPicPr>
          <p:cNvPr id="12" name="Picture 12"/>
          <p:cNvPicPr>
            <a:picLocks noChangeAspect="1"/>
          </p:cNvPicPr>
          <p:nvPr/>
        </p:nvPicPr>
        <p:blipFill>
          <a:blip r:embed="rId12"/>
          <a:srcRect l="26505" t="28318" r="27289" b="25943"/>
          <a:stretch>
            <a:fillRect/>
          </a:stretch>
        </p:blipFill>
        <p:spPr>
          <a:xfrm>
            <a:off x="7933004" y="4662524"/>
            <a:ext cx="1474224" cy="1459336"/>
          </a:xfrm>
          <a:prstGeom prst="rect">
            <a:avLst/>
          </a:prstGeom>
        </p:spPr>
      </p:pic>
      <p:sp>
        <p:nvSpPr>
          <p:cNvPr id="13" name="TextBox 13"/>
          <p:cNvSpPr txBox="1"/>
          <p:nvPr/>
        </p:nvSpPr>
        <p:spPr>
          <a:xfrm>
            <a:off x="1028700" y="1190625"/>
            <a:ext cx="258951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Product</a:t>
            </a:r>
          </a:p>
        </p:txBody>
      </p:sp>
      <p:sp>
        <p:nvSpPr>
          <p:cNvPr id="14" name="TextBox 14"/>
          <p:cNvSpPr txBox="1"/>
          <p:nvPr/>
        </p:nvSpPr>
        <p:spPr>
          <a:xfrm>
            <a:off x="1028700" y="5392192"/>
            <a:ext cx="2744212"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Promotion</a:t>
            </a:r>
          </a:p>
        </p:txBody>
      </p:sp>
      <p:sp>
        <p:nvSpPr>
          <p:cNvPr id="15" name="TextBox 15"/>
          <p:cNvSpPr txBox="1"/>
          <p:nvPr/>
        </p:nvSpPr>
        <p:spPr>
          <a:xfrm>
            <a:off x="13292169" y="1247784"/>
            <a:ext cx="258951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Pricing</a:t>
            </a:r>
          </a:p>
        </p:txBody>
      </p:sp>
      <p:sp>
        <p:nvSpPr>
          <p:cNvPr id="16" name="TextBox 16"/>
          <p:cNvSpPr txBox="1"/>
          <p:nvPr/>
        </p:nvSpPr>
        <p:spPr>
          <a:xfrm>
            <a:off x="13292169" y="5423512"/>
            <a:ext cx="2589518" cy="609600"/>
          </a:xfrm>
          <a:prstGeom prst="rect">
            <a:avLst/>
          </a:prstGeom>
        </p:spPr>
        <p:txBody>
          <a:bodyPr lIns="0" tIns="0" rIns="0" bIns="0" rtlCol="0" anchor="t">
            <a:spAutoFit/>
          </a:bodyPr>
          <a:lstStyle/>
          <a:p>
            <a:pPr>
              <a:lnSpc>
                <a:spcPts val="4851"/>
              </a:lnSpc>
            </a:pPr>
            <a:r>
              <a:rPr lang="en-US" sz="4043">
                <a:solidFill>
                  <a:srgbClr val="000000"/>
                </a:solidFill>
                <a:latin typeface="Canva Sans Bold"/>
              </a:rPr>
              <a:t>Place</a:t>
            </a:r>
          </a:p>
        </p:txBody>
      </p:sp>
      <p:sp>
        <p:nvSpPr>
          <p:cNvPr id="17" name="TextBox 17"/>
          <p:cNvSpPr txBox="1"/>
          <p:nvPr/>
        </p:nvSpPr>
        <p:spPr>
          <a:xfrm>
            <a:off x="776319" y="1981200"/>
            <a:ext cx="4390410" cy="2044083"/>
          </a:xfrm>
          <a:prstGeom prst="rect">
            <a:avLst/>
          </a:prstGeom>
        </p:spPr>
        <p:txBody>
          <a:bodyPr lIns="0" tIns="0" rIns="0" bIns="0" rtlCol="0" anchor="t">
            <a:spAutoFit/>
          </a:bodyPr>
          <a:lstStyle/>
          <a:p>
            <a:pPr marL="554736" lvl="1" indent="-277368">
              <a:lnSpc>
                <a:spcPts val="3263"/>
              </a:lnSpc>
              <a:buFont typeface="Arial"/>
              <a:buChar char="•"/>
            </a:pPr>
            <a:r>
              <a:rPr lang="en-US" sz="2569">
                <a:solidFill>
                  <a:srgbClr val="000000"/>
                </a:solidFill>
                <a:latin typeface="Canva Sans"/>
              </a:rPr>
              <a:t>Making information more accessible and organized</a:t>
            </a:r>
          </a:p>
          <a:p>
            <a:pPr marL="554736" lvl="1" indent="-277368">
              <a:lnSpc>
                <a:spcPts val="3263"/>
              </a:lnSpc>
              <a:buFont typeface="Arial"/>
              <a:buChar char="•"/>
            </a:pPr>
            <a:r>
              <a:rPr lang="en-US" sz="2569">
                <a:solidFill>
                  <a:srgbClr val="000000"/>
                </a:solidFill>
                <a:latin typeface="Canva Sans"/>
              </a:rPr>
              <a:t>Wholesome interview experience</a:t>
            </a:r>
          </a:p>
        </p:txBody>
      </p:sp>
      <p:sp>
        <p:nvSpPr>
          <p:cNvPr id="18" name="TextBox 18"/>
          <p:cNvSpPr txBox="1"/>
          <p:nvPr/>
        </p:nvSpPr>
        <p:spPr>
          <a:xfrm>
            <a:off x="776319" y="6014062"/>
            <a:ext cx="4390410" cy="2369829"/>
          </a:xfrm>
          <a:prstGeom prst="rect">
            <a:avLst/>
          </a:prstGeom>
        </p:spPr>
        <p:txBody>
          <a:bodyPr lIns="0" tIns="0" rIns="0" bIns="0" rtlCol="0" anchor="t">
            <a:spAutoFit/>
          </a:bodyPr>
          <a:lstStyle/>
          <a:p>
            <a:pPr>
              <a:lnSpc>
                <a:spcPts val="3263"/>
              </a:lnSpc>
            </a:pPr>
            <a:endParaRPr/>
          </a:p>
          <a:p>
            <a:pPr marL="554736" lvl="1" indent="-277368">
              <a:lnSpc>
                <a:spcPts val="3083"/>
              </a:lnSpc>
              <a:buFont typeface="Arial"/>
              <a:buChar char="•"/>
            </a:pPr>
            <a:r>
              <a:rPr lang="en-US" sz="2569">
                <a:solidFill>
                  <a:srgbClr val="000000"/>
                </a:solidFill>
                <a:latin typeface="Canva Sans"/>
              </a:rPr>
              <a:t>Email marketing</a:t>
            </a:r>
          </a:p>
          <a:p>
            <a:pPr>
              <a:lnSpc>
                <a:spcPts val="3083"/>
              </a:lnSpc>
            </a:pPr>
            <a:endParaRPr lang="en-US" sz="2569">
              <a:solidFill>
                <a:srgbClr val="000000"/>
              </a:solidFill>
              <a:latin typeface="Canva Sans"/>
            </a:endParaRPr>
          </a:p>
          <a:p>
            <a:pPr marL="554736" lvl="1" indent="-277368">
              <a:lnSpc>
                <a:spcPts val="3083"/>
              </a:lnSpc>
              <a:buFont typeface="Arial"/>
              <a:buChar char="•"/>
            </a:pPr>
            <a:r>
              <a:rPr lang="en-US" sz="2569">
                <a:solidFill>
                  <a:srgbClr val="000000"/>
                </a:solidFill>
                <a:latin typeface="Canva Sans"/>
              </a:rPr>
              <a:t>Google / Facebook ads</a:t>
            </a:r>
          </a:p>
          <a:p>
            <a:pPr>
              <a:lnSpc>
                <a:spcPts val="3083"/>
              </a:lnSpc>
            </a:pPr>
            <a:endParaRPr lang="en-US" sz="2569">
              <a:solidFill>
                <a:srgbClr val="000000"/>
              </a:solidFill>
              <a:latin typeface="Canva Sans"/>
            </a:endParaRPr>
          </a:p>
          <a:p>
            <a:pPr>
              <a:lnSpc>
                <a:spcPts val="3083"/>
              </a:lnSpc>
            </a:pPr>
            <a:endParaRPr lang="en-US" sz="2569">
              <a:solidFill>
                <a:srgbClr val="000000"/>
              </a:solidFill>
              <a:latin typeface="Canva Sans"/>
            </a:endParaRPr>
          </a:p>
        </p:txBody>
      </p:sp>
      <p:sp>
        <p:nvSpPr>
          <p:cNvPr id="19" name="TextBox 19"/>
          <p:cNvSpPr txBox="1"/>
          <p:nvPr/>
        </p:nvSpPr>
        <p:spPr>
          <a:xfrm>
            <a:off x="13025469" y="1981200"/>
            <a:ext cx="4390410" cy="807729"/>
          </a:xfrm>
          <a:prstGeom prst="rect">
            <a:avLst/>
          </a:prstGeom>
        </p:spPr>
        <p:txBody>
          <a:bodyPr lIns="0" tIns="0" rIns="0" bIns="0" rtlCol="0" anchor="t">
            <a:spAutoFit/>
          </a:bodyPr>
          <a:lstStyle/>
          <a:p>
            <a:pPr marL="554736" lvl="1" indent="-277368">
              <a:lnSpc>
                <a:spcPts val="3263"/>
              </a:lnSpc>
              <a:buFont typeface="Arial"/>
              <a:buChar char="•"/>
            </a:pPr>
            <a:r>
              <a:rPr lang="en-US" sz="2569">
                <a:solidFill>
                  <a:srgbClr val="000000"/>
                </a:solidFill>
                <a:latin typeface="Canva Sans"/>
              </a:rPr>
              <a:t>Free for all users</a:t>
            </a:r>
          </a:p>
          <a:p>
            <a:pPr>
              <a:lnSpc>
                <a:spcPts val="3083"/>
              </a:lnSpc>
            </a:pPr>
            <a:endParaRPr lang="en-US" sz="2569">
              <a:solidFill>
                <a:srgbClr val="000000"/>
              </a:solidFill>
              <a:latin typeface="Canva Sans"/>
            </a:endParaRPr>
          </a:p>
        </p:txBody>
      </p:sp>
      <p:sp>
        <p:nvSpPr>
          <p:cNvPr id="20" name="TextBox 20"/>
          <p:cNvSpPr txBox="1"/>
          <p:nvPr/>
        </p:nvSpPr>
        <p:spPr>
          <a:xfrm>
            <a:off x="13025469" y="6031221"/>
            <a:ext cx="4390410" cy="2446029"/>
          </a:xfrm>
          <a:prstGeom prst="rect">
            <a:avLst/>
          </a:prstGeom>
        </p:spPr>
        <p:txBody>
          <a:bodyPr lIns="0" tIns="0" rIns="0" bIns="0" rtlCol="0" anchor="t">
            <a:spAutoFit/>
          </a:bodyPr>
          <a:lstStyle/>
          <a:p>
            <a:pPr>
              <a:lnSpc>
                <a:spcPts val="3263"/>
              </a:lnSpc>
            </a:pPr>
            <a:endParaRPr/>
          </a:p>
          <a:p>
            <a:pPr marL="554736" lvl="1" indent="-277368">
              <a:lnSpc>
                <a:spcPts val="3263"/>
              </a:lnSpc>
              <a:buFont typeface="Arial"/>
              <a:buChar char="•"/>
            </a:pPr>
            <a:r>
              <a:rPr lang="en-US" sz="2569">
                <a:solidFill>
                  <a:srgbClr val="000000"/>
                </a:solidFill>
                <a:latin typeface="Canva Sans"/>
              </a:rPr>
              <a:t>First, we will launch the mobile</a:t>
            </a:r>
          </a:p>
          <a:p>
            <a:pPr marL="554736" lvl="1" indent="-277368">
              <a:lnSpc>
                <a:spcPts val="3263"/>
              </a:lnSpc>
              <a:buFont typeface="Arial"/>
              <a:buChar char="•"/>
            </a:pPr>
            <a:r>
              <a:rPr lang="en-US" sz="2569">
                <a:solidFill>
                  <a:srgbClr val="000000"/>
                </a:solidFill>
                <a:latin typeface="Canva Sans"/>
              </a:rPr>
              <a:t>Post website we will launch on the website </a:t>
            </a:r>
          </a:p>
          <a:p>
            <a:pPr>
              <a:lnSpc>
                <a:spcPts val="3083"/>
              </a:lnSpc>
            </a:pPr>
            <a:endParaRPr lang="en-US" sz="2569">
              <a:solidFill>
                <a:srgbClr val="000000"/>
              </a:solidFill>
              <a:latin typeface="Canva Sans"/>
            </a:endParaRPr>
          </a:p>
        </p:txBody>
      </p:sp>
      <p:grpSp>
        <p:nvGrpSpPr>
          <p:cNvPr id="21" name="Group 21"/>
          <p:cNvGrpSpPr/>
          <p:nvPr/>
        </p:nvGrpSpPr>
        <p:grpSpPr>
          <a:xfrm>
            <a:off x="0" y="-494219"/>
            <a:ext cx="18288000" cy="1456244"/>
            <a:chOff x="0" y="0"/>
            <a:chExt cx="1913890" cy="152400"/>
          </a:xfrm>
        </p:grpSpPr>
        <p:sp>
          <p:nvSpPr>
            <p:cNvPr id="22" name="Freeform 22"/>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sp>
        <p:nvSpPr>
          <p:cNvPr id="23" name="TextBox 23"/>
          <p:cNvSpPr txBox="1"/>
          <p:nvPr/>
        </p:nvSpPr>
        <p:spPr>
          <a:xfrm>
            <a:off x="7857472" y="31736"/>
            <a:ext cx="2137342" cy="971550"/>
          </a:xfrm>
          <a:prstGeom prst="rect">
            <a:avLst/>
          </a:prstGeom>
        </p:spPr>
        <p:txBody>
          <a:bodyPr lIns="0" tIns="0" rIns="0" bIns="0" rtlCol="0" anchor="t">
            <a:spAutoFit/>
          </a:bodyPr>
          <a:lstStyle/>
          <a:p>
            <a:pPr>
              <a:lnSpc>
                <a:spcPts val="7679"/>
              </a:lnSpc>
            </a:pPr>
            <a:r>
              <a:rPr lang="en-US" sz="6399">
                <a:solidFill>
                  <a:srgbClr val="FFFFFF"/>
                </a:solidFill>
                <a:latin typeface="Canva Sans Bold"/>
              </a:rPr>
              <a:t>4 Ps</a:t>
            </a:r>
          </a:p>
        </p:txBody>
      </p:sp>
      <p:pic>
        <p:nvPicPr>
          <p:cNvPr id="24" name="Picture 24"/>
          <p:cNvPicPr>
            <a:picLocks noChangeAspect="1"/>
          </p:cNvPicPr>
          <p:nvPr/>
        </p:nvPicPr>
        <p:blipFill>
          <a:blip r:embed="rId12"/>
          <a:srcRect l="26505" t="28318" r="27289" b="25943"/>
          <a:stretch>
            <a:fillRect/>
          </a:stretch>
        </p:blipFill>
        <p:spPr>
          <a:xfrm>
            <a:off x="16831089" y="8853372"/>
            <a:ext cx="1367888" cy="13540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012712" y="47490"/>
            <a:ext cx="6356016" cy="19624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764648" y="8611311"/>
            <a:ext cx="6356016" cy="1962420"/>
          </a:xfrm>
          <a:prstGeom prst="rect">
            <a:avLst/>
          </a:prstGeom>
        </p:spPr>
      </p:pic>
      <p:pic>
        <p:nvPicPr>
          <p:cNvPr id="4" name="Picture 4"/>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44603" y="3300968"/>
            <a:ext cx="13057528" cy="13972063"/>
          </a:xfrm>
          <a:prstGeom prst="rect">
            <a:avLst/>
          </a:prstGeom>
        </p:spPr>
      </p:pic>
      <p:grpSp>
        <p:nvGrpSpPr>
          <p:cNvPr id="5" name="Group 5"/>
          <p:cNvGrpSpPr/>
          <p:nvPr/>
        </p:nvGrpSpPr>
        <p:grpSpPr>
          <a:xfrm>
            <a:off x="0" y="0"/>
            <a:ext cx="18288000" cy="1456244"/>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grpSp>
        <p:nvGrpSpPr>
          <p:cNvPr id="7" name="Group 7"/>
          <p:cNvGrpSpPr/>
          <p:nvPr/>
        </p:nvGrpSpPr>
        <p:grpSpPr>
          <a:xfrm>
            <a:off x="1306054" y="3014470"/>
            <a:ext cx="6526806" cy="2485154"/>
            <a:chOff x="0" y="-28575"/>
            <a:chExt cx="1718994" cy="654526"/>
          </a:xfrm>
        </p:grpSpPr>
        <p:sp>
          <p:nvSpPr>
            <p:cNvPr id="8" name="Freeform 8"/>
            <p:cNvSpPr/>
            <p:nvPr/>
          </p:nvSpPr>
          <p:spPr>
            <a:xfrm>
              <a:off x="0" y="0"/>
              <a:ext cx="1718994" cy="599336"/>
            </a:xfrm>
            <a:custGeom>
              <a:avLst/>
              <a:gdLst/>
              <a:ahLst/>
              <a:cxnLst/>
              <a:rect l="l" t="t" r="r" b="b"/>
              <a:pathLst>
                <a:path w="1718994" h="599336">
                  <a:moveTo>
                    <a:pt x="0" y="0"/>
                  </a:moveTo>
                  <a:lnTo>
                    <a:pt x="1718994" y="0"/>
                  </a:lnTo>
                  <a:lnTo>
                    <a:pt x="1718994" y="599336"/>
                  </a:lnTo>
                  <a:lnTo>
                    <a:pt x="0" y="599336"/>
                  </a:lnTo>
                  <a:close/>
                </a:path>
              </a:pathLst>
            </a:custGeom>
            <a:solidFill>
              <a:srgbClr val="004A98"/>
            </a:solidFill>
          </p:spPr>
        </p:sp>
        <p:sp>
          <p:nvSpPr>
            <p:cNvPr id="9" name="TextBox 9"/>
            <p:cNvSpPr txBox="1"/>
            <p:nvPr/>
          </p:nvSpPr>
          <p:spPr>
            <a:xfrm>
              <a:off x="0" y="-28575"/>
              <a:ext cx="1536337" cy="654526"/>
            </a:xfrm>
            <a:prstGeom prst="rect">
              <a:avLst/>
            </a:prstGeom>
          </p:spPr>
          <p:txBody>
            <a:bodyPr lIns="50800" tIns="50800" rIns="50800" bIns="50800" rtlCol="0" anchor="ctr"/>
            <a:lstStyle/>
            <a:p>
              <a:pPr marL="512404" lvl="1" indent="-256202">
                <a:lnSpc>
                  <a:spcPts val="2848"/>
                </a:lnSpc>
                <a:buFont typeface="Arial"/>
                <a:buChar char="•"/>
              </a:pPr>
              <a:r>
                <a:rPr lang="en-US" sz="2373" dirty="0">
                  <a:solidFill>
                    <a:srgbClr val="FFFFFF"/>
                  </a:solidFill>
                  <a:latin typeface="Telegraf Bold"/>
                </a:rPr>
                <a:t>Average Views per post</a:t>
              </a:r>
            </a:p>
            <a:p>
              <a:pPr marL="512404" lvl="1" indent="-256202">
                <a:lnSpc>
                  <a:spcPts val="2848"/>
                </a:lnSpc>
                <a:buFont typeface="Arial"/>
                <a:buChar char="•"/>
              </a:pPr>
              <a:r>
                <a:rPr lang="en-US" sz="2373" dirty="0">
                  <a:solidFill>
                    <a:srgbClr val="FFFFFF"/>
                  </a:solidFill>
                  <a:latin typeface="Telegraf Bold"/>
                </a:rPr>
                <a:t>Customers using save post icon</a:t>
              </a:r>
            </a:p>
            <a:p>
              <a:pPr marL="512404" lvl="1" indent="-256202">
                <a:lnSpc>
                  <a:spcPts val="2848"/>
                </a:lnSpc>
                <a:buFont typeface="Arial"/>
                <a:buChar char="•"/>
              </a:pPr>
              <a:r>
                <a:rPr lang="en-US" sz="2373" dirty="0">
                  <a:solidFill>
                    <a:srgbClr val="FFFFFF"/>
                  </a:solidFill>
                  <a:latin typeface="Telegraf Bold"/>
                </a:rPr>
                <a:t>Minutes spent on posts</a:t>
              </a:r>
            </a:p>
            <a:p>
              <a:pPr marL="512404" lvl="1" indent="-256202">
                <a:lnSpc>
                  <a:spcPts val="2848"/>
                </a:lnSpc>
                <a:buFont typeface="Arial"/>
                <a:buChar char="•"/>
              </a:pPr>
              <a:r>
                <a:rPr lang="en-US" sz="2373" dirty="0">
                  <a:solidFill>
                    <a:srgbClr val="FFFFFF"/>
                  </a:solidFill>
                  <a:latin typeface="Telegraf Bold"/>
                </a:rPr>
                <a:t>Customers creating buckets and retrieving information</a:t>
              </a:r>
            </a:p>
          </p:txBody>
        </p:sp>
      </p:grpSp>
      <p:grpSp>
        <p:nvGrpSpPr>
          <p:cNvPr id="10" name="Group 10"/>
          <p:cNvGrpSpPr/>
          <p:nvPr/>
        </p:nvGrpSpPr>
        <p:grpSpPr>
          <a:xfrm>
            <a:off x="8444905" y="3014470"/>
            <a:ext cx="9159151" cy="2593649"/>
            <a:chOff x="0" y="-28575"/>
            <a:chExt cx="2412287" cy="683101"/>
          </a:xfrm>
        </p:grpSpPr>
        <p:sp>
          <p:nvSpPr>
            <p:cNvPr id="11" name="Freeform 11"/>
            <p:cNvSpPr/>
            <p:nvPr/>
          </p:nvSpPr>
          <p:spPr>
            <a:xfrm>
              <a:off x="0" y="0"/>
              <a:ext cx="2412287" cy="599336"/>
            </a:xfrm>
            <a:custGeom>
              <a:avLst/>
              <a:gdLst/>
              <a:ahLst/>
              <a:cxnLst/>
              <a:rect l="l" t="t" r="r" b="b"/>
              <a:pathLst>
                <a:path w="2412287" h="599336">
                  <a:moveTo>
                    <a:pt x="0" y="0"/>
                  </a:moveTo>
                  <a:lnTo>
                    <a:pt x="2412287" y="0"/>
                  </a:lnTo>
                  <a:lnTo>
                    <a:pt x="2412287" y="599336"/>
                  </a:lnTo>
                  <a:lnTo>
                    <a:pt x="0" y="599336"/>
                  </a:lnTo>
                  <a:close/>
                </a:path>
              </a:pathLst>
            </a:custGeom>
            <a:solidFill>
              <a:srgbClr val="004A98"/>
            </a:solidFill>
          </p:spPr>
        </p:sp>
        <p:sp>
          <p:nvSpPr>
            <p:cNvPr id="12" name="TextBox 12"/>
            <p:cNvSpPr txBox="1"/>
            <p:nvPr/>
          </p:nvSpPr>
          <p:spPr>
            <a:xfrm>
              <a:off x="0" y="-28575"/>
              <a:ext cx="2250749" cy="683101"/>
            </a:xfrm>
            <a:prstGeom prst="rect">
              <a:avLst/>
            </a:prstGeom>
          </p:spPr>
          <p:txBody>
            <a:bodyPr lIns="50800" tIns="50800" rIns="50800" bIns="50800" rtlCol="0" anchor="ctr"/>
            <a:lstStyle/>
            <a:p>
              <a:pPr algn="ctr">
                <a:lnSpc>
                  <a:spcPts val="2848"/>
                </a:lnSpc>
              </a:pPr>
              <a:r>
                <a:rPr lang="en-US" sz="2373" dirty="0">
                  <a:solidFill>
                    <a:srgbClr val="FFFFFF"/>
                  </a:solidFill>
                  <a:latin typeface="Telegraf Bold"/>
                </a:rPr>
                <a:t>With Save Posts , the overall engagement of </a:t>
              </a:r>
              <a:r>
                <a:rPr lang="en-US" sz="2373" dirty="0" err="1">
                  <a:solidFill>
                    <a:srgbClr val="FFFFFF"/>
                  </a:solidFill>
                  <a:latin typeface="Telegraf Bold"/>
                </a:rPr>
                <a:t>Linkedin</a:t>
              </a:r>
              <a:r>
                <a:rPr lang="en-US" sz="2373" dirty="0">
                  <a:solidFill>
                    <a:srgbClr val="FFFFFF"/>
                  </a:solidFill>
                  <a:latin typeface="Telegraf Bold"/>
                </a:rPr>
                <a:t> will go up (Around 30 Million People use </a:t>
              </a:r>
              <a:r>
                <a:rPr lang="en-US" sz="2373" dirty="0" err="1">
                  <a:solidFill>
                    <a:srgbClr val="FFFFFF"/>
                  </a:solidFill>
                  <a:latin typeface="Telegraf Bold"/>
                </a:rPr>
                <a:t>Linkedin</a:t>
              </a:r>
              <a:r>
                <a:rPr lang="en-US" sz="2373" dirty="0">
                  <a:solidFill>
                    <a:srgbClr val="FFFFFF"/>
                  </a:solidFill>
                  <a:latin typeface="Telegraf Bold"/>
                </a:rPr>
                <a:t> on a daily basis)</a:t>
              </a:r>
            </a:p>
          </p:txBody>
        </p:sp>
      </p:grpSp>
      <p:grpSp>
        <p:nvGrpSpPr>
          <p:cNvPr id="13" name="Group 13"/>
          <p:cNvGrpSpPr/>
          <p:nvPr/>
        </p:nvGrpSpPr>
        <p:grpSpPr>
          <a:xfrm>
            <a:off x="1306054" y="6549479"/>
            <a:ext cx="6526806" cy="2162885"/>
            <a:chOff x="0" y="-28575"/>
            <a:chExt cx="1718994" cy="569649"/>
          </a:xfrm>
        </p:grpSpPr>
        <p:sp>
          <p:nvSpPr>
            <p:cNvPr id="14" name="Freeform 14"/>
            <p:cNvSpPr/>
            <p:nvPr/>
          </p:nvSpPr>
          <p:spPr>
            <a:xfrm>
              <a:off x="0" y="0"/>
              <a:ext cx="1718994" cy="493115"/>
            </a:xfrm>
            <a:custGeom>
              <a:avLst/>
              <a:gdLst/>
              <a:ahLst/>
              <a:cxnLst/>
              <a:rect l="l" t="t" r="r" b="b"/>
              <a:pathLst>
                <a:path w="1718994" h="493115">
                  <a:moveTo>
                    <a:pt x="0" y="0"/>
                  </a:moveTo>
                  <a:lnTo>
                    <a:pt x="1718994" y="0"/>
                  </a:lnTo>
                  <a:lnTo>
                    <a:pt x="1718994" y="493115"/>
                  </a:lnTo>
                  <a:lnTo>
                    <a:pt x="0" y="493115"/>
                  </a:lnTo>
                  <a:close/>
                </a:path>
              </a:pathLst>
            </a:custGeom>
            <a:solidFill>
              <a:srgbClr val="004A98"/>
            </a:solidFill>
          </p:spPr>
        </p:sp>
        <p:sp>
          <p:nvSpPr>
            <p:cNvPr id="15" name="TextBox 15"/>
            <p:cNvSpPr txBox="1"/>
            <p:nvPr/>
          </p:nvSpPr>
          <p:spPr>
            <a:xfrm>
              <a:off x="0" y="-28575"/>
              <a:ext cx="1674012" cy="569649"/>
            </a:xfrm>
            <a:prstGeom prst="rect">
              <a:avLst/>
            </a:prstGeom>
          </p:spPr>
          <p:txBody>
            <a:bodyPr lIns="50800" tIns="50800" rIns="50800" bIns="50800" rtlCol="0" anchor="ctr"/>
            <a:lstStyle/>
            <a:p>
              <a:pPr marL="512404" lvl="1" indent="-256202">
                <a:lnSpc>
                  <a:spcPts val="2848"/>
                </a:lnSpc>
                <a:buFont typeface="Arial"/>
                <a:buChar char="•"/>
              </a:pPr>
              <a:r>
                <a:rPr lang="en-US" sz="2373" dirty="0">
                  <a:solidFill>
                    <a:srgbClr val="FFFFFF"/>
                  </a:solidFill>
                  <a:latin typeface="Telegraf Bold"/>
                </a:rPr>
                <a:t>Number of people using Video Calling</a:t>
              </a:r>
            </a:p>
            <a:p>
              <a:pPr marL="512404" lvl="1" indent="-256202">
                <a:lnSpc>
                  <a:spcPts val="2848"/>
                </a:lnSpc>
                <a:buFont typeface="Arial"/>
                <a:buChar char="•"/>
              </a:pPr>
              <a:r>
                <a:rPr lang="en-US" sz="2373" dirty="0">
                  <a:solidFill>
                    <a:srgbClr val="FFFFFF"/>
                  </a:solidFill>
                  <a:latin typeface="Telegraf Bold"/>
                </a:rPr>
                <a:t>People using whiteboard features</a:t>
              </a:r>
            </a:p>
            <a:p>
              <a:pPr marL="512404" lvl="1" indent="-256202">
                <a:lnSpc>
                  <a:spcPts val="2848"/>
                </a:lnSpc>
                <a:buFont typeface="Arial"/>
                <a:buChar char="•"/>
              </a:pPr>
              <a:r>
                <a:rPr lang="en-US" sz="2373" dirty="0">
                  <a:solidFill>
                    <a:srgbClr val="FFFFFF"/>
                  </a:solidFill>
                  <a:latin typeface="Telegraf Bold"/>
                </a:rPr>
                <a:t>People giving interviews</a:t>
              </a:r>
            </a:p>
            <a:p>
              <a:pPr marL="512404" lvl="1" indent="-256202">
                <a:lnSpc>
                  <a:spcPts val="2848"/>
                </a:lnSpc>
                <a:buFont typeface="Arial"/>
                <a:buChar char="•"/>
              </a:pPr>
              <a:r>
                <a:rPr lang="en-US" sz="2373" dirty="0">
                  <a:solidFill>
                    <a:srgbClr val="FFFFFF"/>
                  </a:solidFill>
                  <a:latin typeface="Telegraf Bold"/>
                </a:rPr>
                <a:t>People getting hired </a:t>
              </a:r>
            </a:p>
          </p:txBody>
        </p:sp>
      </p:grpSp>
      <p:grpSp>
        <p:nvGrpSpPr>
          <p:cNvPr id="16" name="Group 16"/>
          <p:cNvGrpSpPr/>
          <p:nvPr/>
        </p:nvGrpSpPr>
        <p:grpSpPr>
          <a:xfrm>
            <a:off x="8444905" y="6549479"/>
            <a:ext cx="9159151" cy="2162885"/>
            <a:chOff x="0" y="-28575"/>
            <a:chExt cx="2412287" cy="569649"/>
          </a:xfrm>
        </p:grpSpPr>
        <p:sp>
          <p:nvSpPr>
            <p:cNvPr id="17" name="Freeform 17"/>
            <p:cNvSpPr/>
            <p:nvPr/>
          </p:nvSpPr>
          <p:spPr>
            <a:xfrm>
              <a:off x="0" y="0"/>
              <a:ext cx="2412287" cy="493115"/>
            </a:xfrm>
            <a:custGeom>
              <a:avLst/>
              <a:gdLst/>
              <a:ahLst/>
              <a:cxnLst/>
              <a:rect l="l" t="t" r="r" b="b"/>
              <a:pathLst>
                <a:path w="2412287" h="493115">
                  <a:moveTo>
                    <a:pt x="0" y="0"/>
                  </a:moveTo>
                  <a:lnTo>
                    <a:pt x="2412287" y="0"/>
                  </a:lnTo>
                  <a:lnTo>
                    <a:pt x="2412287" y="493115"/>
                  </a:lnTo>
                  <a:lnTo>
                    <a:pt x="0" y="493115"/>
                  </a:lnTo>
                  <a:close/>
                </a:path>
              </a:pathLst>
            </a:custGeom>
            <a:solidFill>
              <a:srgbClr val="004A98"/>
            </a:solidFill>
          </p:spPr>
        </p:sp>
        <p:sp>
          <p:nvSpPr>
            <p:cNvPr id="18" name="TextBox 18"/>
            <p:cNvSpPr txBox="1"/>
            <p:nvPr/>
          </p:nvSpPr>
          <p:spPr>
            <a:xfrm>
              <a:off x="0" y="-28575"/>
              <a:ext cx="2311452" cy="569649"/>
            </a:xfrm>
            <a:prstGeom prst="rect">
              <a:avLst/>
            </a:prstGeom>
          </p:spPr>
          <p:txBody>
            <a:bodyPr lIns="50800" tIns="50800" rIns="50800" bIns="50800" rtlCol="0" anchor="ctr"/>
            <a:lstStyle/>
            <a:p>
              <a:pPr algn="ctr">
                <a:lnSpc>
                  <a:spcPts val="2848"/>
                </a:lnSpc>
              </a:pPr>
              <a:r>
                <a:rPr lang="en-US" sz="2373" dirty="0">
                  <a:solidFill>
                    <a:srgbClr val="FFFFFF"/>
                  </a:solidFill>
                  <a:latin typeface="Telegraf Bold"/>
                </a:rPr>
                <a:t>With </a:t>
              </a:r>
              <a:r>
                <a:rPr lang="en-US" sz="2373" dirty="0" err="1">
                  <a:solidFill>
                    <a:srgbClr val="FFFFFF"/>
                  </a:solidFill>
                  <a:latin typeface="Telegraf Bold"/>
                </a:rPr>
                <a:t>Linkedin</a:t>
              </a:r>
              <a:r>
                <a:rPr lang="en-US" sz="2373" dirty="0">
                  <a:solidFill>
                    <a:srgbClr val="FFFFFF"/>
                  </a:solidFill>
                  <a:latin typeface="Telegraf Bold"/>
                </a:rPr>
                <a:t> Video Calling , the overall experience of hiring and getting hired will improve, making LinkedIn an wholesome application for hiring process</a:t>
              </a:r>
            </a:p>
            <a:p>
              <a:pPr algn="ctr">
                <a:lnSpc>
                  <a:spcPts val="2848"/>
                </a:lnSpc>
              </a:pPr>
              <a:r>
                <a:rPr lang="en-US" sz="2373" dirty="0">
                  <a:solidFill>
                    <a:srgbClr val="FFFFFF"/>
                  </a:solidFill>
                  <a:latin typeface="Telegraf Bold"/>
                </a:rPr>
                <a:t>(Around  7 Million People use </a:t>
              </a:r>
              <a:r>
                <a:rPr lang="en-US" sz="2373" dirty="0" err="1">
                  <a:solidFill>
                    <a:srgbClr val="FFFFFF"/>
                  </a:solidFill>
                  <a:latin typeface="Telegraf Bold"/>
                </a:rPr>
                <a:t>Linkedin</a:t>
              </a:r>
              <a:r>
                <a:rPr lang="en-US" sz="2373" dirty="0">
                  <a:solidFill>
                    <a:srgbClr val="FFFFFF"/>
                  </a:solidFill>
                  <a:latin typeface="Telegraf Bold"/>
                </a:rPr>
                <a:t> for job search)</a:t>
              </a:r>
            </a:p>
          </p:txBody>
        </p:sp>
      </p:grpSp>
      <p:grpSp>
        <p:nvGrpSpPr>
          <p:cNvPr id="19" name="Group 19"/>
          <p:cNvGrpSpPr/>
          <p:nvPr/>
        </p:nvGrpSpPr>
        <p:grpSpPr>
          <a:xfrm>
            <a:off x="7600950" y="1901414"/>
            <a:ext cx="3086100" cy="1072950"/>
            <a:chOff x="0" y="-28575"/>
            <a:chExt cx="812800" cy="282587"/>
          </a:xfrm>
        </p:grpSpPr>
        <p:sp>
          <p:nvSpPr>
            <p:cNvPr id="20" name="Freeform 20"/>
            <p:cNvSpPr/>
            <p:nvPr/>
          </p:nvSpPr>
          <p:spPr>
            <a:xfrm>
              <a:off x="0" y="0"/>
              <a:ext cx="812800" cy="237366"/>
            </a:xfrm>
            <a:custGeom>
              <a:avLst/>
              <a:gdLst/>
              <a:ahLst/>
              <a:cxnLst/>
              <a:rect l="l" t="t" r="r" b="b"/>
              <a:pathLst>
                <a:path w="812800" h="237366">
                  <a:moveTo>
                    <a:pt x="118683" y="0"/>
                  </a:moveTo>
                  <a:lnTo>
                    <a:pt x="694117" y="0"/>
                  </a:lnTo>
                  <a:cubicBezTo>
                    <a:pt x="725594" y="0"/>
                    <a:pt x="755781" y="12504"/>
                    <a:pt x="778039" y="34762"/>
                  </a:cubicBezTo>
                  <a:cubicBezTo>
                    <a:pt x="800296" y="57019"/>
                    <a:pt x="812800" y="87206"/>
                    <a:pt x="812800" y="118683"/>
                  </a:cubicBezTo>
                  <a:lnTo>
                    <a:pt x="812800" y="118683"/>
                  </a:lnTo>
                  <a:cubicBezTo>
                    <a:pt x="812800" y="184230"/>
                    <a:pt x="759664" y="237366"/>
                    <a:pt x="694117" y="237366"/>
                  </a:cubicBezTo>
                  <a:lnTo>
                    <a:pt x="118683" y="237366"/>
                  </a:lnTo>
                  <a:cubicBezTo>
                    <a:pt x="87206" y="237366"/>
                    <a:pt x="57019" y="224862"/>
                    <a:pt x="34762" y="202605"/>
                  </a:cubicBezTo>
                  <a:cubicBezTo>
                    <a:pt x="12504" y="180347"/>
                    <a:pt x="0" y="150160"/>
                    <a:pt x="0" y="118683"/>
                  </a:cubicBezTo>
                  <a:lnTo>
                    <a:pt x="0" y="118683"/>
                  </a:lnTo>
                  <a:cubicBezTo>
                    <a:pt x="0" y="87206"/>
                    <a:pt x="12504" y="57019"/>
                    <a:pt x="34762" y="34762"/>
                  </a:cubicBezTo>
                  <a:cubicBezTo>
                    <a:pt x="57019" y="12504"/>
                    <a:pt x="87206" y="0"/>
                    <a:pt x="118683" y="0"/>
                  </a:cubicBezTo>
                  <a:close/>
                </a:path>
              </a:pathLst>
            </a:custGeom>
            <a:solidFill>
              <a:srgbClr val="F6DFC8"/>
            </a:solidFill>
          </p:spPr>
        </p:sp>
        <p:sp>
          <p:nvSpPr>
            <p:cNvPr id="21" name="TextBox 21"/>
            <p:cNvSpPr txBox="1"/>
            <p:nvPr/>
          </p:nvSpPr>
          <p:spPr>
            <a:xfrm>
              <a:off x="0" y="-28575"/>
              <a:ext cx="812800" cy="282587"/>
            </a:xfrm>
            <a:prstGeom prst="rect">
              <a:avLst/>
            </a:prstGeom>
          </p:spPr>
          <p:txBody>
            <a:bodyPr lIns="50800" tIns="50800" rIns="50800" bIns="50800" rtlCol="0" anchor="ctr"/>
            <a:lstStyle/>
            <a:p>
              <a:pPr algn="ctr">
                <a:lnSpc>
                  <a:spcPts val="2848"/>
                </a:lnSpc>
              </a:pPr>
              <a:r>
                <a:rPr lang="en-US" sz="2373" dirty="0">
                  <a:solidFill>
                    <a:srgbClr val="000000"/>
                  </a:solidFill>
                  <a:latin typeface="Telegraf Bold"/>
                </a:rPr>
                <a:t>Saved Post</a:t>
              </a:r>
            </a:p>
          </p:txBody>
        </p:sp>
      </p:grpSp>
      <p:sp>
        <p:nvSpPr>
          <p:cNvPr id="22" name="TextBox 22"/>
          <p:cNvSpPr txBox="1"/>
          <p:nvPr/>
        </p:nvSpPr>
        <p:spPr>
          <a:xfrm>
            <a:off x="4638601" y="236950"/>
            <a:ext cx="901079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Impact and Metrics to Track</a:t>
            </a:r>
          </a:p>
        </p:txBody>
      </p:sp>
      <p:grpSp>
        <p:nvGrpSpPr>
          <p:cNvPr id="23" name="Group 23"/>
          <p:cNvGrpSpPr/>
          <p:nvPr/>
        </p:nvGrpSpPr>
        <p:grpSpPr>
          <a:xfrm>
            <a:off x="7751381" y="5499624"/>
            <a:ext cx="3086100" cy="1072950"/>
            <a:chOff x="0" y="-28575"/>
            <a:chExt cx="812800" cy="282587"/>
          </a:xfrm>
        </p:grpSpPr>
        <p:sp>
          <p:nvSpPr>
            <p:cNvPr id="24" name="Freeform 24"/>
            <p:cNvSpPr/>
            <p:nvPr/>
          </p:nvSpPr>
          <p:spPr>
            <a:xfrm>
              <a:off x="0" y="0"/>
              <a:ext cx="812800" cy="237366"/>
            </a:xfrm>
            <a:custGeom>
              <a:avLst/>
              <a:gdLst/>
              <a:ahLst/>
              <a:cxnLst/>
              <a:rect l="l" t="t" r="r" b="b"/>
              <a:pathLst>
                <a:path w="812800" h="237366">
                  <a:moveTo>
                    <a:pt x="118683" y="0"/>
                  </a:moveTo>
                  <a:lnTo>
                    <a:pt x="694117" y="0"/>
                  </a:lnTo>
                  <a:cubicBezTo>
                    <a:pt x="725594" y="0"/>
                    <a:pt x="755781" y="12504"/>
                    <a:pt x="778039" y="34762"/>
                  </a:cubicBezTo>
                  <a:cubicBezTo>
                    <a:pt x="800296" y="57019"/>
                    <a:pt x="812800" y="87206"/>
                    <a:pt x="812800" y="118683"/>
                  </a:cubicBezTo>
                  <a:lnTo>
                    <a:pt x="812800" y="118683"/>
                  </a:lnTo>
                  <a:cubicBezTo>
                    <a:pt x="812800" y="184230"/>
                    <a:pt x="759664" y="237366"/>
                    <a:pt x="694117" y="237366"/>
                  </a:cubicBezTo>
                  <a:lnTo>
                    <a:pt x="118683" y="237366"/>
                  </a:lnTo>
                  <a:cubicBezTo>
                    <a:pt x="87206" y="237366"/>
                    <a:pt x="57019" y="224862"/>
                    <a:pt x="34762" y="202605"/>
                  </a:cubicBezTo>
                  <a:cubicBezTo>
                    <a:pt x="12504" y="180347"/>
                    <a:pt x="0" y="150160"/>
                    <a:pt x="0" y="118683"/>
                  </a:cubicBezTo>
                  <a:lnTo>
                    <a:pt x="0" y="118683"/>
                  </a:lnTo>
                  <a:cubicBezTo>
                    <a:pt x="0" y="87206"/>
                    <a:pt x="12504" y="57019"/>
                    <a:pt x="34762" y="34762"/>
                  </a:cubicBezTo>
                  <a:cubicBezTo>
                    <a:pt x="57019" y="12504"/>
                    <a:pt x="87206" y="0"/>
                    <a:pt x="118683" y="0"/>
                  </a:cubicBezTo>
                  <a:close/>
                </a:path>
              </a:pathLst>
            </a:custGeom>
            <a:solidFill>
              <a:srgbClr val="F6DFC8"/>
            </a:solidFill>
          </p:spPr>
        </p:sp>
        <p:sp>
          <p:nvSpPr>
            <p:cNvPr id="25" name="TextBox 25"/>
            <p:cNvSpPr txBox="1"/>
            <p:nvPr/>
          </p:nvSpPr>
          <p:spPr>
            <a:xfrm>
              <a:off x="0" y="-28575"/>
              <a:ext cx="812800" cy="282587"/>
            </a:xfrm>
            <a:prstGeom prst="rect">
              <a:avLst/>
            </a:prstGeom>
          </p:spPr>
          <p:txBody>
            <a:bodyPr lIns="50800" tIns="50800" rIns="50800" bIns="50800" rtlCol="0" anchor="ctr"/>
            <a:lstStyle/>
            <a:p>
              <a:pPr algn="ctr">
                <a:lnSpc>
                  <a:spcPts val="2848"/>
                </a:lnSpc>
              </a:pPr>
              <a:r>
                <a:rPr lang="en-US" sz="2373" dirty="0">
                  <a:solidFill>
                    <a:srgbClr val="000000"/>
                  </a:solidFill>
                  <a:latin typeface="Telegraf Bold"/>
                </a:rPr>
                <a:t>Whiteboard/</a:t>
              </a:r>
              <a:r>
                <a:rPr lang="en-US" sz="2373" dirty="0" err="1">
                  <a:solidFill>
                    <a:srgbClr val="000000"/>
                  </a:solidFill>
                  <a:latin typeface="Telegraf Bold"/>
                </a:rPr>
                <a:t>Blurr</a:t>
              </a:r>
              <a:endParaRPr lang="en-US" sz="2373" dirty="0">
                <a:solidFill>
                  <a:srgbClr val="000000"/>
                </a:solidFill>
                <a:latin typeface="Telegraf Bold"/>
              </a:endParaRPr>
            </a:p>
          </p:txBody>
        </p:sp>
      </p:grpSp>
      <p:pic>
        <p:nvPicPr>
          <p:cNvPr id="26" name="Picture 26"/>
          <p:cNvPicPr>
            <a:picLocks noChangeAspect="1"/>
          </p:cNvPicPr>
          <p:nvPr/>
        </p:nvPicPr>
        <p:blipFill>
          <a:blip r:embed="rId6"/>
          <a:srcRect l="26505" t="28318" r="27289" b="25943"/>
          <a:stretch>
            <a:fillRect/>
          </a:stretch>
        </p:blipFill>
        <p:spPr>
          <a:xfrm>
            <a:off x="16831089" y="8853372"/>
            <a:ext cx="1367888" cy="13540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6244"/>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pic>
        <p:nvPicPr>
          <p:cNvPr id="4" name="Picture 4"/>
          <p:cNvPicPr>
            <a:picLocks noChangeAspect="1"/>
          </p:cNvPicPr>
          <p:nvPr/>
        </p:nvPicPr>
        <p:blipFill>
          <a:blip r:embed="rId2"/>
          <a:srcRect l="26505" t="28318" r="27289" b="25943"/>
          <a:stretch>
            <a:fillRect/>
          </a:stretch>
        </p:blipFill>
        <p:spPr>
          <a:xfrm>
            <a:off x="16831089" y="8853372"/>
            <a:ext cx="1367888" cy="1354074"/>
          </a:xfrm>
          <a:prstGeom prst="rect">
            <a:avLst/>
          </a:prstGeom>
        </p:spPr>
      </p:pic>
      <p:sp>
        <p:nvSpPr>
          <p:cNvPr id="5" name="TextBox 5"/>
          <p:cNvSpPr txBox="1"/>
          <p:nvPr/>
        </p:nvSpPr>
        <p:spPr>
          <a:xfrm>
            <a:off x="3529412" y="124242"/>
            <a:ext cx="11876209" cy="1036309"/>
          </a:xfrm>
          <a:prstGeom prst="rect">
            <a:avLst/>
          </a:prstGeom>
        </p:spPr>
        <p:txBody>
          <a:bodyPr lIns="0" tIns="0" rIns="0" bIns="0" rtlCol="0" anchor="t">
            <a:spAutoFit/>
          </a:bodyPr>
          <a:lstStyle/>
          <a:p>
            <a:pPr algn="just">
              <a:lnSpc>
                <a:spcPts val="7980"/>
              </a:lnSpc>
            </a:pPr>
            <a:r>
              <a:rPr lang="en-US" sz="5700">
                <a:solidFill>
                  <a:srgbClr val="FFFFFF"/>
                </a:solidFill>
                <a:latin typeface="Telegraf Bold"/>
              </a:rPr>
              <a:t>Feature Prioritisation Matrix</a:t>
            </a:r>
          </a:p>
        </p:txBody>
      </p:sp>
      <p:pic>
        <p:nvPicPr>
          <p:cNvPr id="6" name="Picture 6"/>
          <p:cNvPicPr>
            <a:picLocks noChangeAspect="1"/>
          </p:cNvPicPr>
          <p:nvPr/>
        </p:nvPicPr>
        <p:blipFill>
          <a:blip r:embed="rId3"/>
          <a:srcRect/>
          <a:stretch>
            <a:fillRect/>
          </a:stretch>
        </p:blipFill>
        <p:spPr>
          <a:xfrm>
            <a:off x="2925179" y="1695543"/>
            <a:ext cx="13084675" cy="8511903"/>
          </a:xfrm>
          <a:prstGeom prst="rect">
            <a:avLst/>
          </a:prstGeom>
        </p:spPr>
      </p:pic>
      <p:pic>
        <p:nvPicPr>
          <p:cNvPr id="7" name="Picture 7"/>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687">
            <a:off x="-6683864" y="3079670"/>
            <a:ext cx="14106946" cy="149675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21801" cy="10947400"/>
          </a:xfrm>
          <a:prstGeom prst="rect">
            <a:avLst/>
          </a:prstGeom>
          <a:solidFill>
            <a:srgbClr val="2F67C4"/>
          </a:solidFill>
        </p:spPr>
      </p:sp>
      <p:grpSp>
        <p:nvGrpSpPr>
          <p:cNvPr id="3" name="Group 3"/>
          <p:cNvGrpSpPr/>
          <p:nvPr/>
        </p:nvGrpSpPr>
        <p:grpSpPr>
          <a:xfrm>
            <a:off x="-372645" y="4480134"/>
            <a:ext cx="9718565" cy="4889428"/>
            <a:chOff x="0" y="0"/>
            <a:chExt cx="12958087" cy="6519237"/>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302"/>
            <a:stretch>
              <a:fillRect/>
            </a:stretch>
          </p:blipFill>
          <p:spPr>
            <a:xfrm>
              <a:off x="8587" y="0"/>
              <a:ext cx="12949499" cy="5528240"/>
            </a:xfrm>
            <a:prstGeom prst="rect">
              <a:avLst/>
            </a:prstGeom>
          </p:spPr>
        </p:pic>
      </p:grpSp>
      <p:grpSp>
        <p:nvGrpSpPr>
          <p:cNvPr id="6" name="Group 6"/>
          <p:cNvGrpSpPr/>
          <p:nvPr/>
        </p:nvGrpSpPr>
        <p:grpSpPr>
          <a:xfrm>
            <a:off x="-1348238" y="7911360"/>
            <a:ext cx="10670039" cy="3103762"/>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11434" y="2738209"/>
            <a:ext cx="3950407" cy="5173151"/>
          </a:xfrm>
          <a:prstGeom prst="rect">
            <a:avLst/>
          </a:prstGeom>
        </p:spPr>
      </p:pic>
      <p:grpSp>
        <p:nvGrpSpPr>
          <p:cNvPr id="9" name="Group 9"/>
          <p:cNvGrpSpPr/>
          <p:nvPr/>
        </p:nvGrpSpPr>
        <p:grpSpPr>
          <a:xfrm>
            <a:off x="10463372" y="1514475"/>
            <a:ext cx="6795928" cy="1701149"/>
            <a:chOff x="0" y="0"/>
            <a:chExt cx="9061237" cy="2268198"/>
          </a:xfrm>
        </p:grpSpPr>
        <p:sp>
          <p:nvSpPr>
            <p:cNvPr id="10" name="TextBox 10"/>
            <p:cNvSpPr txBox="1"/>
            <p:nvPr/>
          </p:nvSpPr>
          <p:spPr>
            <a:xfrm>
              <a:off x="0" y="845797"/>
              <a:ext cx="9061237" cy="1422401"/>
            </a:xfrm>
            <a:prstGeom prst="rect">
              <a:avLst/>
            </a:prstGeom>
          </p:spPr>
          <p:txBody>
            <a:bodyPr lIns="0" tIns="0" rIns="0" bIns="0" rtlCol="0" anchor="t">
              <a:spAutoFit/>
            </a:bodyPr>
            <a:lstStyle/>
            <a:p>
              <a:pPr>
                <a:lnSpc>
                  <a:spcPts val="4499"/>
                </a:lnSpc>
              </a:pPr>
              <a:r>
                <a:rPr lang="en-US" sz="2999">
                  <a:solidFill>
                    <a:srgbClr val="011C50"/>
                  </a:solidFill>
                  <a:latin typeface="Canva Sans"/>
                </a:rPr>
                <a:t>Empowering global workforce to accomplish more.</a:t>
              </a:r>
            </a:p>
          </p:txBody>
        </p:sp>
        <p:sp>
          <p:nvSpPr>
            <p:cNvPr id="11" name="TextBox 11"/>
            <p:cNvSpPr txBox="1"/>
            <p:nvPr/>
          </p:nvSpPr>
          <p:spPr>
            <a:xfrm>
              <a:off x="0" y="-28575"/>
              <a:ext cx="9061237" cy="731309"/>
            </a:xfrm>
            <a:prstGeom prst="rect">
              <a:avLst/>
            </a:prstGeom>
          </p:spPr>
          <p:txBody>
            <a:bodyPr lIns="0" tIns="0" rIns="0" bIns="0" rtlCol="0" anchor="t">
              <a:spAutoFit/>
            </a:bodyPr>
            <a:lstStyle/>
            <a:p>
              <a:pPr marL="0" lvl="0" indent="0" algn="l">
                <a:lnSpc>
                  <a:spcPts val="4549"/>
                </a:lnSpc>
              </a:pPr>
              <a:r>
                <a:rPr lang="en-US" sz="3499">
                  <a:solidFill>
                    <a:srgbClr val="011C50"/>
                  </a:solidFill>
                  <a:latin typeface="Canva Sans Bold"/>
                </a:rPr>
                <a:t>Vision Statement</a:t>
              </a:r>
            </a:p>
          </p:txBody>
        </p:sp>
      </p:grpSp>
      <p:grpSp>
        <p:nvGrpSpPr>
          <p:cNvPr id="12" name="Group 12"/>
          <p:cNvGrpSpPr/>
          <p:nvPr/>
        </p:nvGrpSpPr>
        <p:grpSpPr>
          <a:xfrm>
            <a:off x="10463372" y="4351396"/>
            <a:ext cx="6795928" cy="3387379"/>
            <a:chOff x="0" y="0"/>
            <a:chExt cx="9061237" cy="4516506"/>
          </a:xfrm>
        </p:grpSpPr>
        <p:sp>
          <p:nvSpPr>
            <p:cNvPr id="13" name="TextBox 13"/>
            <p:cNvSpPr txBox="1"/>
            <p:nvPr/>
          </p:nvSpPr>
          <p:spPr>
            <a:xfrm>
              <a:off x="0" y="846205"/>
              <a:ext cx="9061237" cy="3670301"/>
            </a:xfrm>
            <a:prstGeom prst="rect">
              <a:avLst/>
            </a:prstGeom>
          </p:spPr>
          <p:txBody>
            <a:bodyPr lIns="0" tIns="0" rIns="0" bIns="0" rtlCol="0" anchor="t">
              <a:spAutoFit/>
            </a:bodyPr>
            <a:lstStyle/>
            <a:p>
              <a:pPr>
                <a:lnSpc>
                  <a:spcPts val="4499"/>
                </a:lnSpc>
              </a:pPr>
              <a:r>
                <a:rPr lang="en-US" sz="2999">
                  <a:solidFill>
                    <a:srgbClr val="011C50"/>
                  </a:solidFill>
                  <a:latin typeface="Canva Sans"/>
                </a:rPr>
                <a:t>Connect the world’s professionals to make them more productive and successful by enhancing communication and personalizing information</a:t>
              </a:r>
            </a:p>
          </p:txBody>
        </p:sp>
        <p:sp>
          <p:nvSpPr>
            <p:cNvPr id="14" name="TextBox 14"/>
            <p:cNvSpPr txBox="1"/>
            <p:nvPr/>
          </p:nvSpPr>
          <p:spPr>
            <a:xfrm>
              <a:off x="0" y="-28575"/>
              <a:ext cx="9061237" cy="731308"/>
            </a:xfrm>
            <a:prstGeom prst="rect">
              <a:avLst/>
            </a:prstGeom>
          </p:spPr>
          <p:txBody>
            <a:bodyPr lIns="0" tIns="0" rIns="0" bIns="0" rtlCol="0" anchor="t">
              <a:spAutoFit/>
            </a:bodyPr>
            <a:lstStyle/>
            <a:p>
              <a:pPr marL="0" lvl="0" indent="0" algn="l">
                <a:lnSpc>
                  <a:spcPts val="4549"/>
                </a:lnSpc>
              </a:pPr>
              <a:r>
                <a:rPr lang="en-US" sz="3499">
                  <a:solidFill>
                    <a:srgbClr val="011C50"/>
                  </a:solidFill>
                  <a:latin typeface="Canva Sans Bold"/>
                </a:rPr>
                <a:t>Mission Statement</a:t>
              </a:r>
            </a:p>
          </p:txBody>
        </p:sp>
      </p:grpSp>
      <p:sp>
        <p:nvSpPr>
          <p:cNvPr id="15" name="TextBox 15"/>
          <p:cNvSpPr txBox="1"/>
          <p:nvPr/>
        </p:nvSpPr>
        <p:spPr>
          <a:xfrm>
            <a:off x="881262" y="1028700"/>
            <a:ext cx="7559277" cy="971550"/>
          </a:xfrm>
          <a:prstGeom prst="rect">
            <a:avLst/>
          </a:prstGeom>
        </p:spPr>
        <p:txBody>
          <a:bodyPr lIns="0" tIns="0" rIns="0" bIns="0" rtlCol="0" anchor="t">
            <a:spAutoFit/>
          </a:bodyPr>
          <a:lstStyle/>
          <a:p>
            <a:pPr algn="ctr">
              <a:lnSpc>
                <a:spcPts val="7680"/>
              </a:lnSpc>
            </a:pPr>
            <a:r>
              <a:rPr lang="en-US" sz="6400">
                <a:solidFill>
                  <a:srgbClr val="FFFFFF"/>
                </a:solidFill>
                <a:latin typeface="Canva Sans"/>
              </a:rPr>
              <a:t>Vision Mission</a:t>
            </a:r>
          </a:p>
        </p:txBody>
      </p:sp>
      <p:pic>
        <p:nvPicPr>
          <p:cNvPr id="16" name="Picture 16"/>
          <p:cNvPicPr>
            <a:picLocks noChangeAspect="1"/>
          </p:cNvPicPr>
          <p:nvPr/>
        </p:nvPicPr>
        <p:blipFill>
          <a:blip r:embed="rId6"/>
          <a:srcRect l="26505" t="28318" r="27289" b="25943"/>
          <a:stretch>
            <a:fillRect/>
          </a:stretch>
        </p:blipFill>
        <p:spPr>
          <a:xfrm>
            <a:off x="16831089" y="8853372"/>
            <a:ext cx="1367888" cy="13540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rot="-1309048">
            <a:off x="167371" y="2826309"/>
            <a:ext cx="1449088" cy="1145055"/>
          </a:xfrm>
          <a:prstGeom prst="rect">
            <a:avLst/>
          </a:prstGeom>
        </p:spPr>
        <p:txBody>
          <a:bodyPr lIns="0" tIns="0" rIns="0" bIns="0" rtlCol="0" anchor="t">
            <a:spAutoFit/>
          </a:bodyPr>
          <a:lstStyle/>
          <a:p>
            <a:pPr algn="ctr">
              <a:lnSpc>
                <a:spcPts val="2861"/>
              </a:lnSpc>
            </a:pPr>
            <a:r>
              <a:rPr lang="en-US" sz="2044">
                <a:solidFill>
                  <a:srgbClr val="2196F3"/>
                </a:solidFill>
                <a:latin typeface="Canva Sans Bold Italics"/>
              </a:rPr>
              <a:t>Linkedin is </a:t>
            </a:r>
          </a:p>
          <a:p>
            <a:pPr algn="ctr">
              <a:lnSpc>
                <a:spcPts val="2861"/>
              </a:lnSpc>
            </a:pPr>
            <a:r>
              <a:rPr lang="en-US" sz="2044">
                <a:solidFill>
                  <a:srgbClr val="2196F3"/>
                </a:solidFill>
                <a:latin typeface="Canva Sans Bold Italics"/>
              </a:rPr>
              <a:t>founded</a:t>
            </a:r>
          </a:p>
          <a:p>
            <a:pPr algn="ctr">
              <a:lnSpc>
                <a:spcPts val="2861"/>
              </a:lnSpc>
              <a:spcBef>
                <a:spcPct val="0"/>
              </a:spcBef>
            </a:pPr>
            <a:endParaRPr lang="en-US" sz="2044">
              <a:solidFill>
                <a:srgbClr val="2196F3"/>
              </a:solidFill>
              <a:latin typeface="Canva Sans Bold Italics"/>
            </a:endParaRPr>
          </a:p>
        </p:txBody>
      </p:sp>
      <p:sp>
        <p:nvSpPr>
          <p:cNvPr id="3" name="TextBox 3"/>
          <p:cNvSpPr txBox="1"/>
          <p:nvPr/>
        </p:nvSpPr>
        <p:spPr>
          <a:xfrm rot="-1347160">
            <a:off x="11739437" y="2657758"/>
            <a:ext cx="3272932" cy="1316360"/>
          </a:xfrm>
          <a:prstGeom prst="rect">
            <a:avLst/>
          </a:prstGeom>
        </p:spPr>
        <p:txBody>
          <a:bodyPr lIns="0" tIns="0" rIns="0" bIns="0" rtlCol="0" anchor="t">
            <a:spAutoFit/>
          </a:bodyPr>
          <a:lstStyle/>
          <a:p>
            <a:pPr algn="ctr">
              <a:lnSpc>
                <a:spcPts val="2519"/>
              </a:lnSpc>
            </a:pPr>
            <a:r>
              <a:rPr lang="en-US" sz="1799">
                <a:solidFill>
                  <a:srgbClr val="2196F3"/>
                </a:solidFill>
                <a:latin typeface="Canva Sans Bold Italics"/>
              </a:rPr>
              <a:t> "LinkedIn’s Learning" Solutions is </a:t>
            </a:r>
          </a:p>
          <a:p>
            <a:pPr algn="ctr">
              <a:lnSpc>
                <a:spcPts val="2519"/>
              </a:lnSpc>
            </a:pPr>
            <a:r>
              <a:rPr lang="en-US" sz="1799">
                <a:solidFill>
                  <a:srgbClr val="2196F3"/>
                </a:solidFill>
                <a:latin typeface="Canva Sans Bold Italics"/>
              </a:rPr>
              <a:t>launched</a:t>
            </a:r>
          </a:p>
          <a:p>
            <a:pPr algn="ctr">
              <a:lnSpc>
                <a:spcPts val="2519"/>
              </a:lnSpc>
              <a:spcBef>
                <a:spcPct val="0"/>
              </a:spcBef>
            </a:pPr>
            <a:endParaRPr lang="en-US" sz="1799">
              <a:solidFill>
                <a:srgbClr val="2196F3"/>
              </a:solidFill>
              <a:latin typeface="Canva Sans Bold Italics"/>
            </a:endParaRPr>
          </a:p>
        </p:txBody>
      </p:sp>
      <p:sp>
        <p:nvSpPr>
          <p:cNvPr id="4" name="TextBox 4"/>
          <p:cNvSpPr txBox="1"/>
          <p:nvPr/>
        </p:nvSpPr>
        <p:spPr>
          <a:xfrm rot="-1332801">
            <a:off x="14224701" y="2932523"/>
            <a:ext cx="2933007" cy="756031"/>
          </a:xfrm>
          <a:prstGeom prst="rect">
            <a:avLst/>
          </a:prstGeom>
        </p:spPr>
        <p:txBody>
          <a:bodyPr lIns="0" tIns="0" rIns="0" bIns="0" rtlCol="0" anchor="t">
            <a:spAutoFit/>
          </a:bodyPr>
          <a:lstStyle/>
          <a:p>
            <a:pPr algn="ctr">
              <a:lnSpc>
                <a:spcPts val="2779"/>
              </a:lnSpc>
              <a:spcBef>
                <a:spcPct val="0"/>
              </a:spcBef>
            </a:pPr>
            <a:r>
              <a:rPr lang="en-US" sz="1985">
                <a:solidFill>
                  <a:srgbClr val="2196F3"/>
                </a:solidFill>
                <a:latin typeface="Canva Sans Bold Italics"/>
              </a:rPr>
              <a:t>“LinkedIn Events” launched</a:t>
            </a:r>
          </a:p>
        </p:txBody>
      </p:sp>
      <p:sp>
        <p:nvSpPr>
          <p:cNvPr id="5" name="AutoShape 5"/>
          <p:cNvSpPr/>
          <p:nvPr/>
        </p:nvSpPr>
        <p:spPr>
          <a:xfrm>
            <a:off x="0" y="4045860"/>
            <a:ext cx="16646376" cy="0"/>
          </a:xfrm>
          <a:prstGeom prst="line">
            <a:avLst/>
          </a:prstGeom>
          <a:ln w="38100" cap="flat">
            <a:solidFill>
              <a:srgbClr val="2F67C4"/>
            </a:solidFill>
            <a:prstDash val="solid"/>
            <a:headEnd type="none" w="sm" len="sm"/>
            <a:tailEnd type="triangle" w="lg" len="med"/>
          </a:ln>
        </p:spPr>
      </p:sp>
      <p:grpSp>
        <p:nvGrpSpPr>
          <p:cNvPr id="6" name="Group 6"/>
          <p:cNvGrpSpPr/>
          <p:nvPr/>
        </p:nvGrpSpPr>
        <p:grpSpPr>
          <a:xfrm>
            <a:off x="633059" y="3910409"/>
            <a:ext cx="269736" cy="26973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9" name="Group 9"/>
          <p:cNvGrpSpPr/>
          <p:nvPr/>
        </p:nvGrpSpPr>
        <p:grpSpPr>
          <a:xfrm>
            <a:off x="10622245" y="3954813"/>
            <a:ext cx="269736" cy="26973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12" name="Group 12"/>
          <p:cNvGrpSpPr/>
          <p:nvPr/>
        </p:nvGrpSpPr>
        <p:grpSpPr>
          <a:xfrm>
            <a:off x="8526751" y="3954813"/>
            <a:ext cx="269736" cy="26973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15" name="Group 15"/>
          <p:cNvGrpSpPr/>
          <p:nvPr/>
        </p:nvGrpSpPr>
        <p:grpSpPr>
          <a:xfrm>
            <a:off x="5585404" y="3954813"/>
            <a:ext cx="269736" cy="26973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18" name="Group 18"/>
          <p:cNvGrpSpPr/>
          <p:nvPr/>
        </p:nvGrpSpPr>
        <p:grpSpPr>
          <a:xfrm>
            <a:off x="3109410" y="3954813"/>
            <a:ext cx="269736" cy="26973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21" name="Group 21"/>
          <p:cNvGrpSpPr/>
          <p:nvPr/>
        </p:nvGrpSpPr>
        <p:grpSpPr>
          <a:xfrm>
            <a:off x="15841951" y="3954813"/>
            <a:ext cx="269736" cy="26973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24" name="Group 24"/>
          <p:cNvGrpSpPr/>
          <p:nvPr/>
        </p:nvGrpSpPr>
        <p:grpSpPr>
          <a:xfrm>
            <a:off x="13498641" y="3949676"/>
            <a:ext cx="269736" cy="269736"/>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1205"/>
          <a:stretch>
            <a:fillRect/>
          </a:stretch>
        </p:blipFill>
        <p:spPr>
          <a:xfrm>
            <a:off x="15511121" y="2276176"/>
            <a:ext cx="6131261" cy="6012710"/>
          </a:xfrm>
          <a:prstGeom prst="rect">
            <a:avLst/>
          </a:prstGeom>
        </p:spPr>
      </p:pic>
      <p:sp>
        <p:nvSpPr>
          <p:cNvPr id="28" name="AutoShape 28"/>
          <p:cNvSpPr/>
          <p:nvPr/>
        </p:nvSpPr>
        <p:spPr>
          <a:xfrm>
            <a:off x="14172905" y="7864559"/>
            <a:ext cx="45510" cy="848654"/>
          </a:xfrm>
          <a:prstGeom prst="rect">
            <a:avLst/>
          </a:prstGeom>
          <a:solidFill>
            <a:srgbClr val="737373"/>
          </a:solidFill>
        </p:spPr>
      </p:sp>
      <p:sp>
        <p:nvSpPr>
          <p:cNvPr id="29" name="AutoShape 29"/>
          <p:cNvSpPr/>
          <p:nvPr/>
        </p:nvSpPr>
        <p:spPr>
          <a:xfrm>
            <a:off x="10623154" y="7923240"/>
            <a:ext cx="62539" cy="848654"/>
          </a:xfrm>
          <a:prstGeom prst="rect">
            <a:avLst/>
          </a:prstGeom>
          <a:solidFill>
            <a:srgbClr val="737373"/>
          </a:solidFill>
        </p:spPr>
      </p:sp>
      <p:sp>
        <p:nvSpPr>
          <p:cNvPr id="30" name="AutoShape 30"/>
          <p:cNvSpPr/>
          <p:nvPr/>
        </p:nvSpPr>
        <p:spPr>
          <a:xfrm>
            <a:off x="7526803" y="8150586"/>
            <a:ext cx="8074391" cy="0"/>
          </a:xfrm>
          <a:prstGeom prst="line">
            <a:avLst/>
          </a:prstGeom>
          <a:ln w="76200" cap="rnd">
            <a:solidFill>
              <a:srgbClr val="000000">
                <a:alpha val="49804"/>
              </a:srgbClr>
            </a:solidFill>
            <a:prstDash val="solid"/>
            <a:headEnd type="none" w="sm" len="sm"/>
            <a:tailEnd type="none" w="sm" len="sm"/>
          </a:ln>
        </p:spPr>
      </p:sp>
      <p:sp>
        <p:nvSpPr>
          <p:cNvPr id="31" name="AutoShape 31"/>
          <p:cNvSpPr/>
          <p:nvPr/>
        </p:nvSpPr>
        <p:spPr>
          <a:xfrm>
            <a:off x="7634274" y="7864559"/>
            <a:ext cx="62539" cy="848654"/>
          </a:xfrm>
          <a:prstGeom prst="rect">
            <a:avLst/>
          </a:prstGeom>
          <a:solidFill>
            <a:srgbClr val="737373"/>
          </a:solidFill>
        </p:spPr>
      </p:sp>
      <p:grpSp>
        <p:nvGrpSpPr>
          <p:cNvPr id="32" name="Group 32"/>
          <p:cNvGrpSpPr/>
          <p:nvPr/>
        </p:nvGrpSpPr>
        <p:grpSpPr>
          <a:xfrm>
            <a:off x="7388949" y="7840483"/>
            <a:ext cx="526133" cy="526133"/>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34" name="Group 34"/>
          <p:cNvGrpSpPr/>
          <p:nvPr/>
        </p:nvGrpSpPr>
        <p:grpSpPr>
          <a:xfrm>
            <a:off x="10407273" y="7903435"/>
            <a:ext cx="494302" cy="494302"/>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36" name="Group 36"/>
          <p:cNvGrpSpPr/>
          <p:nvPr/>
        </p:nvGrpSpPr>
        <p:grpSpPr>
          <a:xfrm>
            <a:off x="13873694" y="7864559"/>
            <a:ext cx="544912" cy="544912"/>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sp>
        <p:nvSpPr>
          <p:cNvPr id="38" name="TextBox 38"/>
          <p:cNvSpPr txBox="1"/>
          <p:nvPr/>
        </p:nvSpPr>
        <p:spPr>
          <a:xfrm>
            <a:off x="10293808" y="6209583"/>
            <a:ext cx="1357070" cy="496225"/>
          </a:xfrm>
          <a:prstGeom prst="rect">
            <a:avLst/>
          </a:prstGeom>
        </p:spPr>
        <p:txBody>
          <a:bodyPr lIns="0" tIns="0" rIns="0" bIns="0" rtlCol="0" anchor="t">
            <a:spAutoFit/>
          </a:bodyPr>
          <a:lstStyle/>
          <a:p>
            <a:pPr marL="0" lvl="0" indent="0" algn="l">
              <a:lnSpc>
                <a:spcPts val="3935"/>
              </a:lnSpc>
              <a:spcBef>
                <a:spcPct val="0"/>
              </a:spcBef>
            </a:pPr>
            <a:r>
              <a:rPr lang="en-US" sz="3027" u="none">
                <a:solidFill>
                  <a:srgbClr val="000000"/>
                </a:solidFill>
                <a:latin typeface="Chewy Bold"/>
              </a:rPr>
              <a:t>2022</a:t>
            </a:r>
          </a:p>
        </p:txBody>
      </p:sp>
      <p:sp>
        <p:nvSpPr>
          <p:cNvPr id="39" name="TextBox 39"/>
          <p:cNvSpPr txBox="1"/>
          <p:nvPr/>
        </p:nvSpPr>
        <p:spPr>
          <a:xfrm>
            <a:off x="6414857" y="8703579"/>
            <a:ext cx="2439861" cy="1276961"/>
          </a:xfrm>
          <a:prstGeom prst="rect">
            <a:avLst/>
          </a:prstGeom>
        </p:spPr>
        <p:txBody>
          <a:bodyPr lIns="0" tIns="0" rIns="0" bIns="0" rtlCol="0" anchor="t">
            <a:spAutoFit/>
          </a:bodyPr>
          <a:lstStyle/>
          <a:p>
            <a:pPr algn="ctr">
              <a:lnSpc>
                <a:spcPts val="3116"/>
              </a:lnSpc>
            </a:pPr>
            <a:r>
              <a:rPr lang="en-US" sz="2225">
                <a:solidFill>
                  <a:srgbClr val="004A98"/>
                </a:solidFill>
                <a:latin typeface="Canva Sans Bold Italics"/>
              </a:rPr>
              <a:t> “Save post” feature categorised</a:t>
            </a:r>
          </a:p>
        </p:txBody>
      </p:sp>
      <p:sp>
        <p:nvSpPr>
          <p:cNvPr id="40" name="TextBox 40"/>
          <p:cNvSpPr txBox="1"/>
          <p:nvPr/>
        </p:nvSpPr>
        <p:spPr>
          <a:xfrm>
            <a:off x="9622550" y="8684638"/>
            <a:ext cx="2257801" cy="1062105"/>
          </a:xfrm>
          <a:prstGeom prst="rect">
            <a:avLst/>
          </a:prstGeom>
        </p:spPr>
        <p:txBody>
          <a:bodyPr lIns="0" tIns="0" rIns="0" bIns="0" rtlCol="0" anchor="t">
            <a:spAutoFit/>
          </a:bodyPr>
          <a:lstStyle/>
          <a:p>
            <a:pPr algn="ctr">
              <a:lnSpc>
                <a:spcPts val="2883"/>
              </a:lnSpc>
            </a:pPr>
            <a:r>
              <a:rPr lang="en-US" sz="2059">
                <a:solidFill>
                  <a:srgbClr val="004A98"/>
                </a:solidFill>
                <a:latin typeface="Canva Sans Bold Italics"/>
              </a:rPr>
              <a:t>"Whiteboard" and "Blur" feature Added </a:t>
            </a:r>
          </a:p>
        </p:txBody>
      </p:sp>
      <p:sp>
        <p:nvSpPr>
          <p:cNvPr id="41" name="TextBox 41"/>
          <p:cNvSpPr txBox="1"/>
          <p:nvPr/>
        </p:nvSpPr>
        <p:spPr>
          <a:xfrm>
            <a:off x="13133977" y="8723168"/>
            <a:ext cx="2273718" cy="1134761"/>
          </a:xfrm>
          <a:prstGeom prst="rect">
            <a:avLst/>
          </a:prstGeom>
        </p:spPr>
        <p:txBody>
          <a:bodyPr lIns="0" tIns="0" rIns="0" bIns="0" rtlCol="0" anchor="t">
            <a:spAutoFit/>
          </a:bodyPr>
          <a:lstStyle/>
          <a:p>
            <a:pPr algn="ctr">
              <a:lnSpc>
                <a:spcPts val="2904"/>
              </a:lnSpc>
            </a:pPr>
            <a:r>
              <a:rPr lang="en-US" sz="2074">
                <a:solidFill>
                  <a:srgbClr val="004A98"/>
                </a:solidFill>
                <a:latin typeface="Canva Sans Bold Italics"/>
              </a:rPr>
              <a:t>Preferred way of communication</a:t>
            </a:r>
          </a:p>
          <a:p>
            <a:pPr algn="ctr">
              <a:lnSpc>
                <a:spcPts val="2904"/>
              </a:lnSpc>
            </a:pPr>
            <a:endParaRPr lang="en-US" sz="2074">
              <a:solidFill>
                <a:srgbClr val="004A98"/>
              </a:solidFill>
              <a:latin typeface="Canva Sans Bold Italics"/>
            </a:endParaRPr>
          </a:p>
        </p:txBody>
      </p:sp>
      <p:sp>
        <p:nvSpPr>
          <p:cNvPr id="42" name="TextBox 42"/>
          <p:cNvSpPr txBox="1"/>
          <p:nvPr/>
        </p:nvSpPr>
        <p:spPr>
          <a:xfrm>
            <a:off x="8134268" y="6685903"/>
            <a:ext cx="5615186" cy="873683"/>
          </a:xfrm>
          <a:prstGeom prst="rect">
            <a:avLst/>
          </a:prstGeom>
        </p:spPr>
        <p:txBody>
          <a:bodyPr lIns="0" tIns="0" rIns="0" bIns="0" rtlCol="0" anchor="t">
            <a:spAutoFit/>
          </a:bodyPr>
          <a:lstStyle/>
          <a:p>
            <a:pPr algn="ctr">
              <a:lnSpc>
                <a:spcPts val="3294"/>
              </a:lnSpc>
            </a:pPr>
            <a:r>
              <a:rPr lang="en-US" sz="2353">
                <a:solidFill>
                  <a:srgbClr val="000000"/>
                </a:solidFill>
                <a:latin typeface="Canva Sans Bold Italics"/>
              </a:rPr>
              <a:t>LinkedIn Communication Feature introduced</a:t>
            </a:r>
          </a:p>
        </p:txBody>
      </p:sp>
      <p:grpSp>
        <p:nvGrpSpPr>
          <p:cNvPr id="43" name="Group 43"/>
          <p:cNvGrpSpPr/>
          <p:nvPr/>
        </p:nvGrpSpPr>
        <p:grpSpPr>
          <a:xfrm>
            <a:off x="1887408" y="3954813"/>
            <a:ext cx="269736" cy="269736"/>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grpSp>
        <p:nvGrpSpPr>
          <p:cNvPr id="46" name="Group 46"/>
          <p:cNvGrpSpPr/>
          <p:nvPr/>
        </p:nvGrpSpPr>
        <p:grpSpPr>
          <a:xfrm>
            <a:off x="7363825" y="3979515"/>
            <a:ext cx="269736" cy="269736"/>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98"/>
            </a:soli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3584"/>
                </a:lnSpc>
              </a:pPr>
              <a:endParaRPr/>
            </a:p>
          </p:txBody>
        </p:sp>
      </p:grpSp>
      <p:pic>
        <p:nvPicPr>
          <p:cNvPr id="49" name="Picture 4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991799" y="8079658"/>
            <a:ext cx="7187699" cy="2219202"/>
          </a:xfrm>
          <a:prstGeom prst="rect">
            <a:avLst/>
          </a:prstGeom>
        </p:spPr>
      </p:pic>
      <p:pic>
        <p:nvPicPr>
          <p:cNvPr id="50" name="Picture 5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32" y="7802089"/>
            <a:ext cx="2273088" cy="2484911"/>
          </a:xfrm>
          <a:prstGeom prst="rect">
            <a:avLst/>
          </a:prstGeom>
        </p:spPr>
      </p:pic>
      <p:sp>
        <p:nvSpPr>
          <p:cNvPr id="51" name="TextBox 51"/>
          <p:cNvSpPr txBox="1"/>
          <p:nvPr/>
        </p:nvSpPr>
        <p:spPr>
          <a:xfrm rot="-1330238">
            <a:off x="6485467" y="2811308"/>
            <a:ext cx="2430998" cy="1001727"/>
          </a:xfrm>
          <a:prstGeom prst="rect">
            <a:avLst/>
          </a:prstGeom>
        </p:spPr>
        <p:txBody>
          <a:bodyPr lIns="0" tIns="0" rIns="0" bIns="0" rtlCol="0" anchor="t">
            <a:spAutoFit/>
          </a:bodyPr>
          <a:lstStyle/>
          <a:p>
            <a:pPr algn="ctr">
              <a:lnSpc>
                <a:spcPts val="2536"/>
              </a:lnSpc>
              <a:spcBef>
                <a:spcPct val="0"/>
              </a:spcBef>
            </a:pPr>
            <a:r>
              <a:rPr lang="en-US" sz="1811">
                <a:solidFill>
                  <a:srgbClr val="2196F3"/>
                </a:solidFill>
                <a:latin typeface="Canva Sans Bold Italics"/>
              </a:rPr>
              <a:t>“Apply with LinkedIn” feature introduced</a:t>
            </a:r>
          </a:p>
        </p:txBody>
      </p:sp>
      <p:sp>
        <p:nvSpPr>
          <p:cNvPr id="52" name="TextBox 52"/>
          <p:cNvSpPr txBox="1"/>
          <p:nvPr/>
        </p:nvSpPr>
        <p:spPr>
          <a:xfrm rot="-1325107">
            <a:off x="9451609" y="2877864"/>
            <a:ext cx="2304371" cy="645324"/>
          </a:xfrm>
          <a:prstGeom prst="rect">
            <a:avLst/>
          </a:prstGeom>
        </p:spPr>
        <p:txBody>
          <a:bodyPr lIns="0" tIns="0" rIns="0" bIns="0" rtlCol="0" anchor="t">
            <a:spAutoFit/>
          </a:bodyPr>
          <a:lstStyle/>
          <a:p>
            <a:pPr algn="ctr">
              <a:lnSpc>
                <a:spcPts val="2405"/>
              </a:lnSpc>
              <a:spcBef>
                <a:spcPct val="0"/>
              </a:spcBef>
            </a:pPr>
            <a:r>
              <a:rPr lang="en-US" sz="1718">
                <a:solidFill>
                  <a:srgbClr val="2196F3"/>
                </a:solidFill>
                <a:latin typeface="Canva Sans Bold Italics"/>
              </a:rPr>
              <a:t>LinkedIn introduces "endorsements"</a:t>
            </a:r>
          </a:p>
        </p:txBody>
      </p:sp>
      <p:grpSp>
        <p:nvGrpSpPr>
          <p:cNvPr id="53" name="Group 53"/>
          <p:cNvGrpSpPr/>
          <p:nvPr/>
        </p:nvGrpSpPr>
        <p:grpSpPr>
          <a:xfrm>
            <a:off x="-7332" y="-406949"/>
            <a:ext cx="18288000" cy="1592577"/>
            <a:chOff x="0" y="0"/>
            <a:chExt cx="1913890" cy="166668"/>
          </a:xfrm>
        </p:grpSpPr>
        <p:sp>
          <p:nvSpPr>
            <p:cNvPr id="54" name="Freeform 54"/>
            <p:cNvSpPr/>
            <p:nvPr/>
          </p:nvSpPr>
          <p:spPr>
            <a:xfrm>
              <a:off x="0" y="0"/>
              <a:ext cx="1913890" cy="166668"/>
            </a:xfrm>
            <a:custGeom>
              <a:avLst/>
              <a:gdLst/>
              <a:ahLst/>
              <a:cxnLst/>
              <a:rect l="l" t="t" r="r" b="b"/>
              <a:pathLst>
                <a:path w="1913890" h="166668">
                  <a:moveTo>
                    <a:pt x="0" y="0"/>
                  </a:moveTo>
                  <a:lnTo>
                    <a:pt x="1913890" y="0"/>
                  </a:lnTo>
                  <a:lnTo>
                    <a:pt x="1913890" y="166668"/>
                  </a:lnTo>
                  <a:lnTo>
                    <a:pt x="0" y="166668"/>
                  </a:lnTo>
                  <a:close/>
                </a:path>
              </a:pathLst>
            </a:custGeom>
            <a:solidFill>
              <a:srgbClr val="004A98"/>
            </a:solidFill>
          </p:spPr>
        </p:sp>
      </p:grpSp>
      <p:sp>
        <p:nvSpPr>
          <p:cNvPr id="55" name="TextBox 55"/>
          <p:cNvSpPr txBox="1"/>
          <p:nvPr/>
        </p:nvSpPr>
        <p:spPr>
          <a:xfrm>
            <a:off x="7192164" y="38100"/>
            <a:ext cx="6833966" cy="990600"/>
          </a:xfrm>
          <a:prstGeom prst="rect">
            <a:avLst/>
          </a:prstGeom>
        </p:spPr>
        <p:txBody>
          <a:bodyPr lIns="0" tIns="0" rIns="0" bIns="0" rtlCol="0" anchor="t">
            <a:spAutoFit/>
          </a:bodyPr>
          <a:lstStyle/>
          <a:p>
            <a:pPr>
              <a:lnSpc>
                <a:spcPts val="7200"/>
              </a:lnSpc>
            </a:pPr>
            <a:r>
              <a:rPr lang="en-US" sz="6000">
                <a:solidFill>
                  <a:srgbClr val="FFFFFF"/>
                </a:solidFill>
                <a:latin typeface="Telegraf Bold"/>
              </a:rPr>
              <a:t>RoadMap</a:t>
            </a:r>
          </a:p>
        </p:txBody>
      </p:sp>
      <p:sp>
        <p:nvSpPr>
          <p:cNvPr id="56" name="TextBox 56"/>
          <p:cNvSpPr txBox="1"/>
          <p:nvPr/>
        </p:nvSpPr>
        <p:spPr>
          <a:xfrm rot="-1301309">
            <a:off x="2466569" y="2714359"/>
            <a:ext cx="1682028" cy="702096"/>
          </a:xfrm>
          <a:prstGeom prst="rect">
            <a:avLst/>
          </a:prstGeom>
        </p:spPr>
        <p:txBody>
          <a:bodyPr lIns="0" tIns="0" rIns="0" bIns="0" rtlCol="0" anchor="t">
            <a:spAutoFit/>
          </a:bodyPr>
          <a:lstStyle/>
          <a:p>
            <a:pPr algn="ctr">
              <a:lnSpc>
                <a:spcPts val="2601"/>
              </a:lnSpc>
              <a:spcBef>
                <a:spcPct val="0"/>
              </a:spcBef>
            </a:pPr>
            <a:r>
              <a:rPr lang="en-US" sz="1858">
                <a:solidFill>
                  <a:srgbClr val="2196F3"/>
                </a:solidFill>
                <a:latin typeface="Canva Sans Bold Italics"/>
              </a:rPr>
              <a:t> “Groups” feature added</a:t>
            </a:r>
          </a:p>
        </p:txBody>
      </p:sp>
      <p:sp>
        <p:nvSpPr>
          <p:cNvPr id="57" name="TextBox 57"/>
          <p:cNvSpPr txBox="1"/>
          <p:nvPr/>
        </p:nvSpPr>
        <p:spPr>
          <a:xfrm rot="-1321326">
            <a:off x="4329348" y="2801882"/>
            <a:ext cx="2287701" cy="755969"/>
          </a:xfrm>
          <a:prstGeom prst="rect">
            <a:avLst/>
          </a:prstGeom>
        </p:spPr>
        <p:txBody>
          <a:bodyPr lIns="0" tIns="0" rIns="0" bIns="0" rtlCol="0" anchor="t">
            <a:spAutoFit/>
          </a:bodyPr>
          <a:lstStyle/>
          <a:p>
            <a:pPr algn="ctr">
              <a:lnSpc>
                <a:spcPts val="2782"/>
              </a:lnSpc>
              <a:spcBef>
                <a:spcPct val="0"/>
              </a:spcBef>
            </a:pPr>
            <a:r>
              <a:rPr lang="en-US" sz="1987">
                <a:solidFill>
                  <a:srgbClr val="2196F3"/>
                </a:solidFill>
                <a:latin typeface="Canva Sans Bold Italics"/>
              </a:rPr>
              <a:t> “Profile views” feature is released</a:t>
            </a:r>
          </a:p>
        </p:txBody>
      </p:sp>
      <p:sp>
        <p:nvSpPr>
          <p:cNvPr id="58" name="TextBox 58"/>
          <p:cNvSpPr txBox="1"/>
          <p:nvPr/>
        </p:nvSpPr>
        <p:spPr>
          <a:xfrm>
            <a:off x="314752" y="1404703"/>
            <a:ext cx="1663366"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2002</a:t>
            </a:r>
          </a:p>
        </p:txBody>
      </p:sp>
      <p:sp>
        <p:nvSpPr>
          <p:cNvPr id="59" name="TextBox 59"/>
          <p:cNvSpPr txBox="1"/>
          <p:nvPr/>
        </p:nvSpPr>
        <p:spPr>
          <a:xfrm>
            <a:off x="2882993" y="1404703"/>
            <a:ext cx="1663366" cy="599625"/>
          </a:xfrm>
          <a:prstGeom prst="rect">
            <a:avLst/>
          </a:prstGeom>
        </p:spPr>
        <p:txBody>
          <a:bodyPr lIns="0" tIns="0" rIns="0" bIns="0" rtlCol="0" anchor="t">
            <a:spAutoFit/>
          </a:bodyPr>
          <a:lstStyle/>
          <a:p>
            <a:pPr marL="0" lvl="0" indent="0" algn="l">
              <a:lnSpc>
                <a:spcPts val="4823"/>
              </a:lnSpc>
              <a:spcBef>
                <a:spcPct val="0"/>
              </a:spcBef>
            </a:pPr>
            <a:r>
              <a:rPr lang="en-US" sz="3710">
                <a:solidFill>
                  <a:srgbClr val="000000"/>
                </a:solidFill>
                <a:latin typeface="Chewy Bold"/>
              </a:rPr>
              <a:t>2005</a:t>
            </a:r>
          </a:p>
        </p:txBody>
      </p:sp>
      <p:sp>
        <p:nvSpPr>
          <p:cNvPr id="60" name="TextBox 60"/>
          <p:cNvSpPr txBox="1"/>
          <p:nvPr/>
        </p:nvSpPr>
        <p:spPr>
          <a:xfrm>
            <a:off x="5312837" y="1404703"/>
            <a:ext cx="1663366"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2007</a:t>
            </a:r>
          </a:p>
        </p:txBody>
      </p:sp>
      <p:sp>
        <p:nvSpPr>
          <p:cNvPr id="61" name="TextBox 61"/>
          <p:cNvSpPr txBox="1"/>
          <p:nvPr/>
        </p:nvSpPr>
        <p:spPr>
          <a:xfrm>
            <a:off x="8073212" y="1404703"/>
            <a:ext cx="907079"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2011</a:t>
            </a:r>
          </a:p>
        </p:txBody>
      </p:sp>
      <p:sp>
        <p:nvSpPr>
          <p:cNvPr id="62" name="TextBox 62"/>
          <p:cNvSpPr txBox="1"/>
          <p:nvPr/>
        </p:nvSpPr>
        <p:spPr>
          <a:xfrm>
            <a:off x="10622245" y="1404703"/>
            <a:ext cx="1663366"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2012</a:t>
            </a:r>
          </a:p>
        </p:txBody>
      </p:sp>
      <p:sp>
        <p:nvSpPr>
          <p:cNvPr id="63" name="TextBox 63"/>
          <p:cNvSpPr txBox="1"/>
          <p:nvPr/>
        </p:nvSpPr>
        <p:spPr>
          <a:xfrm>
            <a:off x="12936694" y="1428918"/>
            <a:ext cx="1663366"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2016</a:t>
            </a:r>
          </a:p>
        </p:txBody>
      </p:sp>
      <p:sp>
        <p:nvSpPr>
          <p:cNvPr id="64" name="TextBox 64"/>
          <p:cNvSpPr txBox="1"/>
          <p:nvPr/>
        </p:nvSpPr>
        <p:spPr>
          <a:xfrm>
            <a:off x="15500910" y="1428918"/>
            <a:ext cx="1663366" cy="599625"/>
          </a:xfrm>
          <a:prstGeom prst="rect">
            <a:avLst/>
          </a:prstGeom>
        </p:spPr>
        <p:txBody>
          <a:bodyPr lIns="0" tIns="0" rIns="0" bIns="0" rtlCol="0" anchor="t">
            <a:spAutoFit/>
          </a:bodyPr>
          <a:lstStyle/>
          <a:p>
            <a:pPr marL="0" lvl="0" indent="0" algn="l">
              <a:lnSpc>
                <a:spcPts val="4823"/>
              </a:lnSpc>
              <a:spcBef>
                <a:spcPct val="0"/>
              </a:spcBef>
            </a:pPr>
            <a:r>
              <a:rPr lang="en-US" sz="3710" u="none">
                <a:solidFill>
                  <a:srgbClr val="000000"/>
                </a:solidFill>
                <a:latin typeface="Chewy Bold"/>
              </a:rPr>
              <a:t>2020</a:t>
            </a:r>
          </a:p>
        </p:txBody>
      </p:sp>
      <p:sp>
        <p:nvSpPr>
          <p:cNvPr id="65" name="TextBox 65"/>
          <p:cNvSpPr txBox="1"/>
          <p:nvPr/>
        </p:nvSpPr>
        <p:spPr>
          <a:xfrm rot="-1339709">
            <a:off x="1252118" y="4487530"/>
            <a:ext cx="1652740" cy="1029943"/>
          </a:xfrm>
          <a:prstGeom prst="rect">
            <a:avLst/>
          </a:prstGeom>
        </p:spPr>
        <p:txBody>
          <a:bodyPr lIns="0" tIns="0" rIns="0" bIns="0" rtlCol="0" anchor="t">
            <a:spAutoFit/>
          </a:bodyPr>
          <a:lstStyle/>
          <a:p>
            <a:pPr algn="ctr">
              <a:lnSpc>
                <a:spcPts val="2556"/>
              </a:lnSpc>
            </a:pPr>
            <a:r>
              <a:rPr lang="en-US" sz="1826">
                <a:solidFill>
                  <a:srgbClr val="000000"/>
                </a:solidFill>
                <a:latin typeface="Canva Sans Bold Italics"/>
              </a:rPr>
              <a:t>Raised 10 Mn</a:t>
            </a:r>
          </a:p>
          <a:p>
            <a:pPr algn="ctr">
              <a:lnSpc>
                <a:spcPts val="2556"/>
              </a:lnSpc>
              <a:spcBef>
                <a:spcPct val="0"/>
              </a:spcBef>
            </a:pPr>
            <a:r>
              <a:rPr lang="en-US" sz="1826">
                <a:solidFill>
                  <a:srgbClr val="000000"/>
                </a:solidFill>
                <a:latin typeface="Canva Sans Bold Italics"/>
              </a:rPr>
              <a:t>1 million users reached </a:t>
            </a:r>
          </a:p>
        </p:txBody>
      </p:sp>
      <p:sp>
        <p:nvSpPr>
          <p:cNvPr id="66" name="TextBox 66"/>
          <p:cNvSpPr txBox="1"/>
          <p:nvPr/>
        </p:nvSpPr>
        <p:spPr>
          <a:xfrm rot="-1295277">
            <a:off x="9783746" y="4331855"/>
            <a:ext cx="2218882" cy="618368"/>
          </a:xfrm>
          <a:prstGeom prst="rect">
            <a:avLst/>
          </a:prstGeom>
        </p:spPr>
        <p:txBody>
          <a:bodyPr lIns="0" tIns="0" rIns="0" bIns="0" rtlCol="0" anchor="t">
            <a:spAutoFit/>
          </a:bodyPr>
          <a:lstStyle/>
          <a:p>
            <a:pPr algn="ctr">
              <a:lnSpc>
                <a:spcPts val="2316"/>
              </a:lnSpc>
              <a:spcBef>
                <a:spcPct val="0"/>
              </a:spcBef>
            </a:pPr>
            <a:r>
              <a:rPr lang="en-US" sz="1654">
                <a:solidFill>
                  <a:srgbClr val="000000"/>
                </a:solidFill>
                <a:latin typeface="Canva Sans Bold Italics"/>
              </a:rPr>
              <a:t>LinkedIn acquires SlideShare</a:t>
            </a:r>
          </a:p>
        </p:txBody>
      </p:sp>
      <p:sp>
        <p:nvSpPr>
          <p:cNvPr id="67" name="TextBox 67"/>
          <p:cNvSpPr txBox="1"/>
          <p:nvPr/>
        </p:nvSpPr>
        <p:spPr>
          <a:xfrm rot="-1295140">
            <a:off x="4686886" y="4525974"/>
            <a:ext cx="2173306" cy="707693"/>
          </a:xfrm>
          <a:prstGeom prst="rect">
            <a:avLst/>
          </a:prstGeom>
        </p:spPr>
        <p:txBody>
          <a:bodyPr lIns="0" tIns="0" rIns="0" bIns="0" rtlCol="0" anchor="t">
            <a:spAutoFit/>
          </a:bodyPr>
          <a:lstStyle/>
          <a:p>
            <a:pPr algn="ctr">
              <a:lnSpc>
                <a:spcPts val="2643"/>
              </a:lnSpc>
            </a:pPr>
            <a:r>
              <a:rPr lang="en-US" sz="1888">
                <a:solidFill>
                  <a:srgbClr val="000000"/>
                </a:solidFill>
                <a:latin typeface="Canva Sans Bold Italics"/>
              </a:rPr>
              <a:t>Raised 50 Mn </a:t>
            </a:r>
          </a:p>
          <a:p>
            <a:pPr algn="ctr">
              <a:lnSpc>
                <a:spcPts val="2643"/>
              </a:lnSpc>
              <a:spcBef>
                <a:spcPct val="0"/>
              </a:spcBef>
            </a:pPr>
            <a:r>
              <a:rPr lang="en-US" sz="1888">
                <a:solidFill>
                  <a:srgbClr val="000000"/>
                </a:solidFill>
                <a:latin typeface="Canva Sans Bold Italics"/>
              </a:rPr>
              <a:t>500 employees</a:t>
            </a:r>
          </a:p>
        </p:txBody>
      </p:sp>
      <p:sp>
        <p:nvSpPr>
          <p:cNvPr id="68" name="TextBox 68"/>
          <p:cNvSpPr txBox="1"/>
          <p:nvPr/>
        </p:nvSpPr>
        <p:spPr>
          <a:xfrm rot="-1305814">
            <a:off x="7559574" y="4450948"/>
            <a:ext cx="2207825" cy="618602"/>
          </a:xfrm>
          <a:prstGeom prst="rect">
            <a:avLst/>
          </a:prstGeom>
        </p:spPr>
        <p:txBody>
          <a:bodyPr lIns="0" tIns="0" rIns="0" bIns="0" rtlCol="0" anchor="t">
            <a:spAutoFit/>
          </a:bodyPr>
          <a:lstStyle/>
          <a:p>
            <a:pPr algn="ctr">
              <a:lnSpc>
                <a:spcPts val="2303"/>
              </a:lnSpc>
              <a:spcBef>
                <a:spcPct val="0"/>
              </a:spcBef>
            </a:pPr>
            <a:r>
              <a:rPr lang="en-US" sz="1645">
                <a:solidFill>
                  <a:srgbClr val="000000"/>
                </a:solidFill>
                <a:latin typeface="Canva Sans Bold Italics"/>
              </a:rPr>
              <a:t>LinkedIn’s mobile version is introduced</a:t>
            </a:r>
          </a:p>
        </p:txBody>
      </p:sp>
      <p:sp>
        <p:nvSpPr>
          <p:cNvPr id="69" name="TextBox 69"/>
          <p:cNvSpPr txBox="1"/>
          <p:nvPr/>
        </p:nvSpPr>
        <p:spPr>
          <a:xfrm rot="-1347160">
            <a:off x="11940595" y="4483853"/>
            <a:ext cx="3272932" cy="662310"/>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Bold Italics"/>
              </a:rPr>
              <a:t>LinkedIn’s acquisition by Microsoft</a:t>
            </a:r>
          </a:p>
        </p:txBody>
      </p:sp>
      <p:pic>
        <p:nvPicPr>
          <p:cNvPr id="70" name="Picture 70"/>
          <p:cNvPicPr>
            <a:picLocks noChangeAspect="1"/>
          </p:cNvPicPr>
          <p:nvPr/>
        </p:nvPicPr>
        <p:blipFill>
          <a:blip r:embed="rId8"/>
          <a:srcRect l="26505" t="28318" r="27289" b="25943"/>
          <a:stretch>
            <a:fillRect/>
          </a:stretch>
        </p:blipFill>
        <p:spPr>
          <a:xfrm>
            <a:off x="16831089" y="8853372"/>
            <a:ext cx="1367888" cy="13540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2994659"/>
            <a:ext cx="16744950" cy="3724911"/>
          </a:xfrm>
          <a:prstGeom prst="rect">
            <a:avLst/>
          </a:prstGeom>
        </p:spPr>
        <p:txBody>
          <a:bodyPr lIns="0" tIns="0" rIns="0" bIns="0" rtlCol="0" anchor="t">
            <a:spAutoFit/>
          </a:bodyPr>
          <a:lstStyle/>
          <a:p>
            <a:pPr marL="0" lvl="0" indent="0" algn="ctr">
              <a:lnSpc>
                <a:spcPts val="30414"/>
              </a:lnSpc>
              <a:spcBef>
                <a:spcPct val="0"/>
              </a:spcBef>
            </a:pPr>
            <a:r>
              <a:rPr lang="en-US" sz="21724" u="none">
                <a:solidFill>
                  <a:srgbClr val="004A98"/>
                </a:solidFill>
                <a:latin typeface="Canva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032548"/>
            <a:chOff x="0" y="0"/>
            <a:chExt cx="1913890" cy="212712"/>
          </a:xfrm>
        </p:grpSpPr>
        <p:sp>
          <p:nvSpPr>
            <p:cNvPr id="3" name="Freeform 3"/>
            <p:cNvSpPr/>
            <p:nvPr/>
          </p:nvSpPr>
          <p:spPr>
            <a:xfrm>
              <a:off x="0" y="0"/>
              <a:ext cx="1913890" cy="212712"/>
            </a:xfrm>
            <a:custGeom>
              <a:avLst/>
              <a:gdLst/>
              <a:ahLst/>
              <a:cxnLst/>
              <a:rect l="l" t="t" r="r" b="b"/>
              <a:pathLst>
                <a:path w="1913890" h="212712">
                  <a:moveTo>
                    <a:pt x="0" y="0"/>
                  </a:moveTo>
                  <a:lnTo>
                    <a:pt x="1913890" y="0"/>
                  </a:lnTo>
                  <a:lnTo>
                    <a:pt x="1913890" y="212712"/>
                  </a:lnTo>
                  <a:lnTo>
                    <a:pt x="0" y="212712"/>
                  </a:lnTo>
                  <a:close/>
                </a:path>
              </a:pathLst>
            </a:custGeom>
            <a:solidFill>
              <a:srgbClr val="004A98"/>
            </a:solidFill>
          </p:spPr>
        </p:sp>
      </p:grpSp>
      <p:grpSp>
        <p:nvGrpSpPr>
          <p:cNvPr id="4" name="Group 4"/>
          <p:cNvGrpSpPr/>
          <p:nvPr/>
        </p:nvGrpSpPr>
        <p:grpSpPr>
          <a:xfrm>
            <a:off x="8742985" y="-363375"/>
            <a:ext cx="15051428" cy="14746763"/>
            <a:chOff x="0" y="0"/>
            <a:chExt cx="20068571" cy="19662351"/>
          </a:xfrm>
        </p:grpSpPr>
        <p:pic>
          <p:nvPicPr>
            <p:cNvPr id="5" name="Picture 5"/>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6" name="Picture 6"/>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29839" y="2669540"/>
            <a:ext cx="5762803" cy="6772525"/>
          </a:xfrm>
          <a:prstGeom prst="rect">
            <a:avLst/>
          </a:prstGeom>
        </p:spPr>
      </p:pic>
      <p:sp>
        <p:nvSpPr>
          <p:cNvPr id="8" name="TextBox 8"/>
          <p:cNvSpPr txBox="1"/>
          <p:nvPr/>
        </p:nvSpPr>
        <p:spPr>
          <a:xfrm>
            <a:off x="2816392" y="579780"/>
            <a:ext cx="12655216" cy="1943100"/>
          </a:xfrm>
          <a:prstGeom prst="rect">
            <a:avLst/>
          </a:prstGeom>
        </p:spPr>
        <p:txBody>
          <a:bodyPr lIns="0" tIns="0" rIns="0" bIns="0" rtlCol="0" anchor="t">
            <a:spAutoFit/>
          </a:bodyPr>
          <a:lstStyle/>
          <a:p>
            <a:pPr>
              <a:lnSpc>
                <a:spcPts val="7679"/>
              </a:lnSpc>
            </a:pPr>
            <a:r>
              <a:rPr lang="en-US" sz="6399">
                <a:solidFill>
                  <a:srgbClr val="FFFFFF"/>
                </a:solidFill>
                <a:latin typeface="Canva Sans Bold"/>
              </a:rPr>
              <a:t>Product Positioning Statement</a:t>
            </a:r>
          </a:p>
          <a:p>
            <a:pPr>
              <a:lnSpc>
                <a:spcPts val="7680"/>
              </a:lnSpc>
            </a:pPr>
            <a:endParaRPr lang="en-US" sz="6399">
              <a:solidFill>
                <a:srgbClr val="FFFFFF"/>
              </a:solidFill>
              <a:latin typeface="Canva Sans Bold"/>
            </a:endParaRPr>
          </a:p>
        </p:txBody>
      </p:sp>
      <p:sp>
        <p:nvSpPr>
          <p:cNvPr id="9" name="TextBox 9"/>
          <p:cNvSpPr txBox="1"/>
          <p:nvPr/>
        </p:nvSpPr>
        <p:spPr>
          <a:xfrm>
            <a:off x="853872" y="4155899"/>
            <a:ext cx="10496241" cy="3657600"/>
          </a:xfrm>
          <a:prstGeom prst="rect">
            <a:avLst/>
          </a:prstGeom>
        </p:spPr>
        <p:txBody>
          <a:bodyPr lIns="0" tIns="0" rIns="0" bIns="0" rtlCol="0" anchor="t">
            <a:spAutoFit/>
          </a:bodyPr>
          <a:lstStyle/>
          <a:p>
            <a:pPr>
              <a:lnSpc>
                <a:spcPts val="3600"/>
              </a:lnSpc>
            </a:pPr>
            <a:r>
              <a:rPr lang="en-US" sz="3000">
                <a:solidFill>
                  <a:srgbClr val="011C50"/>
                </a:solidFill>
                <a:latin typeface="Canva Sans"/>
              </a:rPr>
              <a:t>LinkedIn Communication is an enhanced version of LinkedIn that enables students, corporates and recruiters to collaborate more effectively with better ease. By empowering communication, we  take care of User's professional networking needs that helps them grow their business, brand and opportunities like never before.</a:t>
            </a:r>
          </a:p>
          <a:p>
            <a:pPr>
              <a:lnSpc>
                <a:spcPts val="3600"/>
              </a:lnSpc>
            </a:pPr>
            <a:endParaRPr lang="en-US" sz="3000">
              <a:solidFill>
                <a:srgbClr val="011C50"/>
              </a:solidFill>
              <a:latin typeface="Canva Sans"/>
            </a:endParaRPr>
          </a:p>
        </p:txBody>
      </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03019" y="1774068"/>
            <a:ext cx="5800626" cy="1790943"/>
          </a:xfrm>
          <a:prstGeom prst="rect">
            <a:avLst/>
          </a:prstGeom>
        </p:spPr>
      </p:pic>
      <p:pic>
        <p:nvPicPr>
          <p:cNvPr id="11" name="Picture 11"/>
          <p:cNvPicPr>
            <a:picLocks noChangeAspect="1"/>
          </p:cNvPicPr>
          <p:nvPr/>
        </p:nvPicPr>
        <p:blipFill>
          <a:blip r:embed="rId8"/>
          <a:srcRect t="7452"/>
          <a:stretch>
            <a:fillRect/>
          </a:stretch>
        </p:blipFill>
        <p:spPr>
          <a:xfrm>
            <a:off x="16831089" y="8853372"/>
            <a:ext cx="1261553" cy="1177387"/>
          </a:xfrm>
          <a:prstGeom prst="rect">
            <a:avLst/>
          </a:prstGeom>
        </p:spPr>
      </p:pic>
      <p:pic>
        <p:nvPicPr>
          <p:cNvPr id="12" name="Picture 12"/>
          <p:cNvPicPr>
            <a:picLocks noChangeAspect="1"/>
          </p:cNvPicPr>
          <p:nvPr/>
        </p:nvPicPr>
        <p:blipFill>
          <a:blip r:embed="rId9"/>
          <a:srcRect l="26505" t="28318" r="27289" b="25943"/>
          <a:stretch>
            <a:fillRect/>
          </a:stretch>
        </p:blipFill>
        <p:spPr>
          <a:xfrm>
            <a:off x="16831089" y="8853372"/>
            <a:ext cx="1367888" cy="1354074"/>
          </a:xfrm>
          <a:prstGeom prst="rect">
            <a:avLst/>
          </a:prstGeom>
        </p:spPr>
      </p:pic>
      <p:sp>
        <p:nvSpPr>
          <p:cNvPr id="13" name="TextBox 13"/>
          <p:cNvSpPr txBox="1"/>
          <p:nvPr/>
        </p:nvSpPr>
        <p:spPr>
          <a:xfrm>
            <a:off x="14343125" y="8743950"/>
            <a:ext cx="970587" cy="495300"/>
          </a:xfrm>
          <a:prstGeom prst="rect">
            <a:avLst/>
          </a:prstGeom>
        </p:spPr>
        <p:txBody>
          <a:bodyPr lIns="0" tIns="0" rIns="0" bIns="0" rtlCol="0" anchor="t">
            <a:spAutoFit/>
          </a:bodyPr>
          <a:lstStyle/>
          <a:p>
            <a:pPr>
              <a:lnSpc>
                <a:spcPts val="3687"/>
              </a:lnSpc>
            </a:pPr>
            <a:r>
              <a:rPr lang="en-US" sz="3073">
                <a:solidFill>
                  <a:srgbClr val="000000"/>
                </a:solidFill>
                <a:latin typeface="Telegraf Bold"/>
              </a:rPr>
              <a:t>Exit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02411"/>
            <a:chOff x="0" y="0"/>
            <a:chExt cx="1913890" cy="157231"/>
          </a:xfrm>
        </p:grpSpPr>
        <p:sp>
          <p:nvSpPr>
            <p:cNvPr id="3" name="Freeform 3"/>
            <p:cNvSpPr/>
            <p:nvPr/>
          </p:nvSpPr>
          <p:spPr>
            <a:xfrm>
              <a:off x="0" y="0"/>
              <a:ext cx="1913890" cy="157231"/>
            </a:xfrm>
            <a:custGeom>
              <a:avLst/>
              <a:gdLst/>
              <a:ahLst/>
              <a:cxnLst/>
              <a:rect l="l" t="t" r="r" b="b"/>
              <a:pathLst>
                <a:path w="1913890" h="157231">
                  <a:moveTo>
                    <a:pt x="0" y="0"/>
                  </a:moveTo>
                  <a:lnTo>
                    <a:pt x="1913890" y="0"/>
                  </a:lnTo>
                  <a:lnTo>
                    <a:pt x="1913890" y="157231"/>
                  </a:lnTo>
                  <a:lnTo>
                    <a:pt x="0" y="157231"/>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9609875" y="6139212"/>
            <a:ext cx="7014240" cy="3653250"/>
          </a:xfrm>
          <a:prstGeom prst="rect">
            <a:avLst/>
          </a:prstGeom>
        </p:spPr>
      </p:pic>
      <p:pic>
        <p:nvPicPr>
          <p:cNvPr id="5" name="Picture 5"/>
          <p:cNvPicPr>
            <a:picLocks noChangeAspect="1"/>
          </p:cNvPicPr>
          <p:nvPr/>
        </p:nvPicPr>
        <p:blipFill>
          <a:blip r:embed="rId3"/>
          <a:srcRect t="7452"/>
          <a:stretch>
            <a:fillRect/>
          </a:stretch>
        </p:blipFill>
        <p:spPr>
          <a:xfrm>
            <a:off x="16828286" y="8874548"/>
            <a:ext cx="1261553" cy="1177387"/>
          </a:xfrm>
          <a:prstGeom prst="rect">
            <a:avLst/>
          </a:prstGeom>
        </p:spPr>
      </p:pic>
      <p:pic>
        <p:nvPicPr>
          <p:cNvPr id="6" name="Picture 6"/>
          <p:cNvPicPr>
            <a:picLocks noChangeAspect="1"/>
          </p:cNvPicPr>
          <p:nvPr/>
        </p:nvPicPr>
        <p:blipFill>
          <a:blip r:embed="rId4"/>
          <a:srcRect/>
          <a:stretch>
            <a:fillRect/>
          </a:stretch>
        </p:blipFill>
        <p:spPr>
          <a:xfrm>
            <a:off x="1197067" y="2195551"/>
            <a:ext cx="7208965" cy="3829763"/>
          </a:xfrm>
          <a:prstGeom prst="rect">
            <a:avLst/>
          </a:prstGeom>
        </p:spPr>
      </p:pic>
      <p:pic>
        <p:nvPicPr>
          <p:cNvPr id="7" name="Picture 7"/>
          <p:cNvPicPr>
            <a:picLocks noChangeAspect="1"/>
          </p:cNvPicPr>
          <p:nvPr/>
        </p:nvPicPr>
        <p:blipFill>
          <a:blip r:embed="rId5"/>
          <a:srcRect/>
          <a:stretch>
            <a:fillRect/>
          </a:stretch>
        </p:blipFill>
        <p:spPr>
          <a:xfrm>
            <a:off x="9609875" y="2176501"/>
            <a:ext cx="7344751" cy="3829763"/>
          </a:xfrm>
          <a:prstGeom prst="rect">
            <a:avLst/>
          </a:prstGeom>
        </p:spPr>
      </p:pic>
      <p:pic>
        <p:nvPicPr>
          <p:cNvPr id="8" name="Picture 8"/>
          <p:cNvPicPr>
            <a:picLocks noChangeAspect="1"/>
          </p:cNvPicPr>
          <p:nvPr/>
        </p:nvPicPr>
        <p:blipFill>
          <a:blip r:embed="rId6"/>
          <a:srcRect/>
          <a:stretch>
            <a:fillRect/>
          </a:stretch>
        </p:blipFill>
        <p:spPr>
          <a:xfrm>
            <a:off x="1197067" y="6265328"/>
            <a:ext cx="6515247" cy="3650959"/>
          </a:xfrm>
          <a:prstGeom prst="rect">
            <a:avLst/>
          </a:prstGeom>
        </p:spPr>
      </p:pic>
      <p:sp>
        <p:nvSpPr>
          <p:cNvPr id="9" name="TextBox 9"/>
          <p:cNvSpPr txBox="1"/>
          <p:nvPr/>
        </p:nvSpPr>
        <p:spPr>
          <a:xfrm>
            <a:off x="4801549" y="141928"/>
            <a:ext cx="11876209" cy="1094730"/>
          </a:xfrm>
          <a:prstGeom prst="rect">
            <a:avLst/>
          </a:prstGeom>
        </p:spPr>
        <p:txBody>
          <a:bodyPr lIns="0" tIns="0" rIns="0" bIns="0" rtlCol="0" anchor="t">
            <a:spAutoFit/>
          </a:bodyPr>
          <a:lstStyle/>
          <a:p>
            <a:pPr>
              <a:lnSpc>
                <a:spcPts val="8960"/>
              </a:lnSpc>
            </a:pPr>
            <a:r>
              <a:rPr lang="en-US" sz="6400">
                <a:solidFill>
                  <a:srgbClr val="FFFFFF"/>
                </a:solidFill>
                <a:latin typeface="Canva Sans Bold"/>
              </a:rPr>
              <a:t>Problem Statements</a:t>
            </a:r>
          </a:p>
        </p:txBody>
      </p:sp>
      <p:pic>
        <p:nvPicPr>
          <p:cNvPr id="10" name="Picture 10"/>
          <p:cNvPicPr>
            <a:picLocks noChangeAspect="1"/>
          </p:cNvPicPr>
          <p:nvPr/>
        </p:nvPicPr>
        <p:blipFill>
          <a:blip r:embed="rId7"/>
          <a:srcRect l="26505" t="28318" r="27289" b="25943"/>
          <a:stretch>
            <a:fillRect/>
          </a:stretch>
        </p:blipFill>
        <p:spPr>
          <a:xfrm>
            <a:off x="16831089" y="8853372"/>
            <a:ext cx="1367888" cy="1354074"/>
          </a:xfrm>
          <a:prstGeom prst="rect">
            <a:avLst/>
          </a:prstGeom>
        </p:spPr>
      </p:pic>
      <p:grpSp>
        <p:nvGrpSpPr>
          <p:cNvPr id="11" name="Group 11"/>
          <p:cNvGrpSpPr/>
          <p:nvPr/>
        </p:nvGrpSpPr>
        <p:grpSpPr>
          <a:xfrm>
            <a:off x="-14153866" y="-675331"/>
            <a:ext cx="22311063" cy="21221337"/>
            <a:chOff x="0" y="0"/>
            <a:chExt cx="29748084" cy="28295116"/>
          </a:xfrm>
        </p:grpSpPr>
        <p:pic>
          <p:nvPicPr>
            <p:cNvPr id="12" name="Picture 12"/>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405687">
              <a:off x="6722477" y="3711970"/>
              <a:ext cx="18809262" cy="19956776"/>
            </a:xfrm>
            <a:prstGeom prst="rect">
              <a:avLst/>
            </a:prstGeom>
          </p:spPr>
        </p:pic>
        <p:pic>
          <p:nvPicPr>
            <p:cNvPr id="13" name="Picture 13"/>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405687">
              <a:off x="4216345" y="4626370"/>
              <a:ext cx="18809262" cy="1995677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6244"/>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grpSp>
        <p:nvGrpSpPr>
          <p:cNvPr id="4" name="Group 4"/>
          <p:cNvGrpSpPr/>
          <p:nvPr/>
        </p:nvGrpSpPr>
        <p:grpSpPr>
          <a:xfrm>
            <a:off x="-9027860" y="-1088844"/>
            <a:ext cx="22311063" cy="21221337"/>
            <a:chOff x="0" y="0"/>
            <a:chExt cx="29748084" cy="28295116"/>
          </a:xfrm>
        </p:grpSpPr>
        <p:pic>
          <p:nvPicPr>
            <p:cNvPr id="5" name="Picture 5"/>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6" name="Picture 6"/>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399970" y="4141080"/>
            <a:ext cx="6749330" cy="511722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28700" y="2382372"/>
            <a:ext cx="6356016" cy="1962420"/>
          </a:xfrm>
          <a:prstGeom prst="rect">
            <a:avLst/>
          </a:prstGeom>
        </p:spPr>
      </p:pic>
      <p:grpSp>
        <p:nvGrpSpPr>
          <p:cNvPr id="9" name="Group 9"/>
          <p:cNvGrpSpPr/>
          <p:nvPr/>
        </p:nvGrpSpPr>
        <p:grpSpPr>
          <a:xfrm>
            <a:off x="9033547" y="3022270"/>
            <a:ext cx="8499312" cy="1637754"/>
            <a:chOff x="0" y="0"/>
            <a:chExt cx="11332417" cy="2183672"/>
          </a:xfrm>
        </p:grpSpPr>
        <p:sp>
          <p:nvSpPr>
            <p:cNvPr id="10" name="TextBox 10"/>
            <p:cNvSpPr txBox="1"/>
            <p:nvPr/>
          </p:nvSpPr>
          <p:spPr>
            <a:xfrm>
              <a:off x="0" y="-66675"/>
              <a:ext cx="11332417" cy="793115"/>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Telegraf Bold"/>
                </a:rPr>
                <a:t>01</a:t>
              </a:r>
            </a:p>
          </p:txBody>
        </p:sp>
        <p:sp>
          <p:nvSpPr>
            <p:cNvPr id="11" name="TextBox 11"/>
            <p:cNvSpPr txBox="1"/>
            <p:nvPr/>
          </p:nvSpPr>
          <p:spPr>
            <a:xfrm>
              <a:off x="0" y="888272"/>
              <a:ext cx="11332417" cy="1295400"/>
            </a:xfrm>
            <a:prstGeom prst="rect">
              <a:avLst/>
            </a:prstGeom>
          </p:spPr>
          <p:txBody>
            <a:bodyPr lIns="0" tIns="0" rIns="0" bIns="0" rtlCol="0" anchor="t">
              <a:spAutoFit/>
            </a:bodyPr>
            <a:lstStyle/>
            <a:p>
              <a:pPr>
                <a:lnSpc>
                  <a:spcPts val="3839"/>
                </a:lnSpc>
              </a:pPr>
              <a:r>
                <a:rPr lang="en-US" sz="3199">
                  <a:solidFill>
                    <a:srgbClr val="011C50"/>
                  </a:solidFill>
                  <a:latin typeface="Canva Sans"/>
                </a:rPr>
                <a:t>Categorize Saved Posts into different buckets.</a:t>
              </a:r>
            </a:p>
          </p:txBody>
        </p:sp>
      </p:grpSp>
      <p:grpSp>
        <p:nvGrpSpPr>
          <p:cNvPr id="12" name="Group 12"/>
          <p:cNvGrpSpPr/>
          <p:nvPr/>
        </p:nvGrpSpPr>
        <p:grpSpPr>
          <a:xfrm>
            <a:off x="9033547" y="4983874"/>
            <a:ext cx="8069689" cy="2123529"/>
            <a:chOff x="0" y="0"/>
            <a:chExt cx="10759586" cy="2831372"/>
          </a:xfrm>
        </p:grpSpPr>
        <p:sp>
          <p:nvSpPr>
            <p:cNvPr id="13" name="TextBox 13"/>
            <p:cNvSpPr txBox="1"/>
            <p:nvPr/>
          </p:nvSpPr>
          <p:spPr>
            <a:xfrm>
              <a:off x="0" y="-66675"/>
              <a:ext cx="10759586" cy="793115"/>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Telegraf Bold"/>
                </a:rPr>
                <a:t>02</a:t>
              </a:r>
            </a:p>
          </p:txBody>
        </p:sp>
        <p:sp>
          <p:nvSpPr>
            <p:cNvPr id="14" name="TextBox 14"/>
            <p:cNvSpPr txBox="1"/>
            <p:nvPr/>
          </p:nvSpPr>
          <p:spPr>
            <a:xfrm>
              <a:off x="0" y="888272"/>
              <a:ext cx="10759586" cy="1943100"/>
            </a:xfrm>
            <a:prstGeom prst="rect">
              <a:avLst/>
            </a:prstGeom>
          </p:spPr>
          <p:txBody>
            <a:bodyPr lIns="0" tIns="0" rIns="0" bIns="0" rtlCol="0" anchor="t">
              <a:spAutoFit/>
            </a:bodyPr>
            <a:lstStyle/>
            <a:p>
              <a:pPr>
                <a:lnSpc>
                  <a:spcPts val="3839"/>
                </a:lnSpc>
              </a:pPr>
              <a:r>
                <a:rPr lang="en-US" sz="3199">
                  <a:solidFill>
                    <a:srgbClr val="011C50"/>
                  </a:solidFill>
                  <a:latin typeface="Canva Sans"/>
                </a:rPr>
                <a:t>Enhancing Video call experience by adding Whiteboards and Background Blur Effects to LinkedIn Meetings.</a:t>
              </a:r>
            </a:p>
          </p:txBody>
        </p:sp>
      </p:grpSp>
      <p:sp>
        <p:nvSpPr>
          <p:cNvPr id="15" name="TextBox 15"/>
          <p:cNvSpPr txBox="1"/>
          <p:nvPr/>
        </p:nvSpPr>
        <p:spPr>
          <a:xfrm>
            <a:off x="6958720" y="115422"/>
            <a:ext cx="3668826" cy="1943100"/>
          </a:xfrm>
          <a:prstGeom prst="rect">
            <a:avLst/>
          </a:prstGeom>
        </p:spPr>
        <p:txBody>
          <a:bodyPr lIns="0" tIns="0" rIns="0" bIns="0" rtlCol="0" anchor="t">
            <a:spAutoFit/>
          </a:bodyPr>
          <a:lstStyle/>
          <a:p>
            <a:pPr>
              <a:lnSpc>
                <a:spcPts val="7679"/>
              </a:lnSpc>
            </a:pPr>
            <a:r>
              <a:rPr lang="en-US" sz="6399">
                <a:solidFill>
                  <a:srgbClr val="FFFFFF"/>
                </a:solidFill>
                <a:latin typeface="Canva Sans Bold"/>
              </a:rPr>
              <a:t>Features</a:t>
            </a:r>
          </a:p>
          <a:p>
            <a:pPr>
              <a:lnSpc>
                <a:spcPts val="7679"/>
              </a:lnSpc>
            </a:pPr>
            <a:endParaRPr lang="en-US" sz="6399">
              <a:solidFill>
                <a:srgbClr val="FFFFFF"/>
              </a:solidFill>
              <a:latin typeface="Canva Sans Bold"/>
            </a:endParaRPr>
          </a:p>
        </p:txBody>
      </p:sp>
      <p:grpSp>
        <p:nvGrpSpPr>
          <p:cNvPr id="16" name="Group 16"/>
          <p:cNvGrpSpPr/>
          <p:nvPr/>
        </p:nvGrpSpPr>
        <p:grpSpPr>
          <a:xfrm>
            <a:off x="9033547" y="7659852"/>
            <a:ext cx="7811925" cy="1637754"/>
            <a:chOff x="0" y="0"/>
            <a:chExt cx="10415899" cy="2183672"/>
          </a:xfrm>
        </p:grpSpPr>
        <p:sp>
          <p:nvSpPr>
            <p:cNvPr id="17" name="TextBox 17"/>
            <p:cNvSpPr txBox="1"/>
            <p:nvPr/>
          </p:nvSpPr>
          <p:spPr>
            <a:xfrm>
              <a:off x="0" y="-66675"/>
              <a:ext cx="10415899" cy="793115"/>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Telegraf Bold"/>
                </a:rPr>
                <a:t>03</a:t>
              </a:r>
            </a:p>
          </p:txBody>
        </p:sp>
        <p:sp>
          <p:nvSpPr>
            <p:cNvPr id="18" name="TextBox 18"/>
            <p:cNvSpPr txBox="1"/>
            <p:nvPr/>
          </p:nvSpPr>
          <p:spPr>
            <a:xfrm>
              <a:off x="0" y="888272"/>
              <a:ext cx="10415899" cy="1295400"/>
            </a:xfrm>
            <a:prstGeom prst="rect">
              <a:avLst/>
            </a:prstGeom>
          </p:spPr>
          <p:txBody>
            <a:bodyPr lIns="0" tIns="0" rIns="0" bIns="0" rtlCol="0" anchor="t">
              <a:spAutoFit/>
            </a:bodyPr>
            <a:lstStyle/>
            <a:p>
              <a:pPr>
                <a:lnSpc>
                  <a:spcPts val="3840"/>
                </a:lnSpc>
              </a:pPr>
              <a:r>
                <a:rPr lang="en-US" sz="3200">
                  <a:solidFill>
                    <a:srgbClr val="011C50"/>
                  </a:solidFill>
                  <a:latin typeface="Canva Sans"/>
                </a:rPr>
                <a:t>Preferred Way of Communication feature in the Messages Slack/Meets</a:t>
              </a:r>
            </a:p>
          </p:txBody>
        </p:sp>
      </p:grpSp>
      <p:pic>
        <p:nvPicPr>
          <p:cNvPr id="19" name="Picture 19"/>
          <p:cNvPicPr>
            <a:picLocks noChangeAspect="1"/>
          </p:cNvPicPr>
          <p:nvPr/>
        </p:nvPicPr>
        <p:blipFill>
          <a:blip r:embed="rId8"/>
          <a:srcRect l="26505" t="28318" r="27289" b="25943"/>
          <a:stretch>
            <a:fillRect/>
          </a:stretch>
        </p:blipFill>
        <p:spPr>
          <a:xfrm>
            <a:off x="16831089" y="8853372"/>
            <a:ext cx="1367888" cy="13540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53866" y="-675331"/>
            <a:ext cx="22311063" cy="21221337"/>
            <a:chOff x="0" y="0"/>
            <a:chExt cx="29748084" cy="28295116"/>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grpSp>
        <p:nvGrpSpPr>
          <p:cNvPr id="5" name="Group 5"/>
          <p:cNvGrpSpPr/>
          <p:nvPr/>
        </p:nvGrpSpPr>
        <p:grpSpPr>
          <a:xfrm>
            <a:off x="0" y="0"/>
            <a:ext cx="18288000" cy="1456244"/>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5630" y="2441544"/>
            <a:ext cx="4926850" cy="4846229"/>
          </a:xfrm>
          <a:prstGeom prst="rect">
            <a:avLst/>
          </a:prstGeom>
        </p:spPr>
      </p:pic>
      <p:pic>
        <p:nvPicPr>
          <p:cNvPr id="8" name="Picture 8"/>
          <p:cNvPicPr>
            <a:picLocks noChangeAspect="1"/>
          </p:cNvPicPr>
          <p:nvPr/>
        </p:nvPicPr>
        <p:blipFill>
          <a:blip r:embed="rId6"/>
          <a:srcRect/>
          <a:stretch>
            <a:fillRect/>
          </a:stretch>
        </p:blipFill>
        <p:spPr>
          <a:xfrm>
            <a:off x="5855913" y="1861487"/>
            <a:ext cx="11686799" cy="7748476"/>
          </a:xfrm>
          <a:prstGeom prst="rect">
            <a:avLst/>
          </a:prstGeom>
        </p:spPr>
      </p:pic>
      <p:sp>
        <p:nvSpPr>
          <p:cNvPr id="9" name="TextBox 9"/>
          <p:cNvSpPr txBox="1"/>
          <p:nvPr/>
        </p:nvSpPr>
        <p:spPr>
          <a:xfrm>
            <a:off x="6802291" y="242347"/>
            <a:ext cx="5521505" cy="971550"/>
          </a:xfrm>
          <a:prstGeom prst="rect">
            <a:avLst/>
          </a:prstGeom>
        </p:spPr>
        <p:txBody>
          <a:bodyPr lIns="0" tIns="0" rIns="0" bIns="0" rtlCol="0" anchor="t">
            <a:spAutoFit/>
          </a:bodyPr>
          <a:lstStyle/>
          <a:p>
            <a:pPr>
              <a:lnSpc>
                <a:spcPts val="7679"/>
              </a:lnSpc>
            </a:pPr>
            <a:r>
              <a:rPr lang="en-US" sz="6399">
                <a:solidFill>
                  <a:srgbClr val="FFFFFF"/>
                </a:solidFill>
                <a:latin typeface="Canva Sans Bold"/>
              </a:rPr>
              <a:t>User Persona</a:t>
            </a:r>
          </a:p>
        </p:txBody>
      </p:sp>
      <p:sp>
        <p:nvSpPr>
          <p:cNvPr id="10" name="TextBox 10"/>
          <p:cNvSpPr txBox="1"/>
          <p:nvPr/>
        </p:nvSpPr>
        <p:spPr>
          <a:xfrm>
            <a:off x="928291" y="3789533"/>
            <a:ext cx="3821528" cy="2650783"/>
          </a:xfrm>
          <a:prstGeom prst="rect">
            <a:avLst/>
          </a:prstGeom>
        </p:spPr>
        <p:txBody>
          <a:bodyPr lIns="0" tIns="0" rIns="0" bIns="0" rtlCol="0" anchor="t">
            <a:spAutoFit/>
          </a:bodyPr>
          <a:lstStyle/>
          <a:p>
            <a:pPr>
              <a:lnSpc>
                <a:spcPts val="4258"/>
              </a:lnSpc>
            </a:pPr>
            <a:r>
              <a:rPr lang="en-US" sz="3041">
                <a:solidFill>
                  <a:srgbClr val="000000"/>
                </a:solidFill>
                <a:latin typeface="Canva Sans"/>
              </a:rPr>
              <a:t>Very difficult to find saved posts - </a:t>
            </a:r>
          </a:p>
          <a:p>
            <a:pPr>
              <a:lnSpc>
                <a:spcPts val="4258"/>
              </a:lnSpc>
            </a:pPr>
            <a:r>
              <a:rPr lang="en-US" sz="3041">
                <a:solidFill>
                  <a:srgbClr val="000000"/>
                </a:solidFill>
                <a:latin typeface="Canva Sans"/>
              </a:rPr>
              <a:t>I almost always have to google how to find them.</a:t>
            </a:r>
          </a:p>
        </p:txBody>
      </p:sp>
      <p:pic>
        <p:nvPicPr>
          <p:cNvPr id="11" name="Picture 11"/>
          <p:cNvPicPr>
            <a:picLocks noChangeAspect="1"/>
          </p:cNvPicPr>
          <p:nvPr/>
        </p:nvPicPr>
        <p:blipFill>
          <a:blip r:embed="rId7"/>
          <a:srcRect l="26505" t="28318" r="27289" b="25943"/>
          <a:stretch>
            <a:fillRect/>
          </a:stretch>
        </p:blipFill>
        <p:spPr>
          <a:xfrm>
            <a:off x="16831089" y="8853372"/>
            <a:ext cx="1367888" cy="1354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6244"/>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15274" y="2272268"/>
            <a:ext cx="13057528" cy="1397206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15274" y="2119816"/>
            <a:ext cx="5551782" cy="5460935"/>
          </a:xfrm>
          <a:prstGeom prst="rect">
            <a:avLst/>
          </a:prstGeom>
        </p:spPr>
      </p:pic>
      <p:pic>
        <p:nvPicPr>
          <p:cNvPr id="6" name="Picture 6"/>
          <p:cNvPicPr>
            <a:picLocks noChangeAspect="1"/>
          </p:cNvPicPr>
          <p:nvPr/>
        </p:nvPicPr>
        <p:blipFill>
          <a:blip r:embed="rId6"/>
          <a:srcRect/>
          <a:stretch>
            <a:fillRect/>
          </a:stretch>
        </p:blipFill>
        <p:spPr>
          <a:xfrm>
            <a:off x="1028700" y="2140771"/>
            <a:ext cx="11088174" cy="7351702"/>
          </a:xfrm>
          <a:prstGeom prst="rect">
            <a:avLst/>
          </a:prstGeom>
        </p:spPr>
      </p:pic>
      <p:sp>
        <p:nvSpPr>
          <p:cNvPr id="7" name="TextBox 7"/>
          <p:cNvSpPr txBox="1"/>
          <p:nvPr/>
        </p:nvSpPr>
        <p:spPr>
          <a:xfrm>
            <a:off x="6802291" y="242347"/>
            <a:ext cx="8957543" cy="971550"/>
          </a:xfrm>
          <a:prstGeom prst="rect">
            <a:avLst/>
          </a:prstGeom>
        </p:spPr>
        <p:txBody>
          <a:bodyPr lIns="0" tIns="0" rIns="0" bIns="0" rtlCol="0" anchor="t">
            <a:spAutoFit/>
          </a:bodyPr>
          <a:lstStyle/>
          <a:p>
            <a:pPr>
              <a:lnSpc>
                <a:spcPts val="7679"/>
              </a:lnSpc>
            </a:pPr>
            <a:r>
              <a:rPr lang="en-US" sz="6399">
                <a:solidFill>
                  <a:srgbClr val="FFFFFF"/>
                </a:solidFill>
                <a:latin typeface="Canva Sans Bold"/>
              </a:rPr>
              <a:t>User Persona</a:t>
            </a:r>
          </a:p>
        </p:txBody>
      </p:sp>
      <p:sp>
        <p:nvSpPr>
          <p:cNvPr id="8" name="TextBox 8"/>
          <p:cNvSpPr txBox="1"/>
          <p:nvPr/>
        </p:nvSpPr>
        <p:spPr>
          <a:xfrm>
            <a:off x="13162558" y="3575843"/>
            <a:ext cx="4441498" cy="3180334"/>
          </a:xfrm>
          <a:prstGeom prst="rect">
            <a:avLst/>
          </a:prstGeom>
        </p:spPr>
        <p:txBody>
          <a:bodyPr lIns="0" tIns="0" rIns="0" bIns="0" rtlCol="0" anchor="t">
            <a:spAutoFit/>
          </a:bodyPr>
          <a:lstStyle/>
          <a:p>
            <a:pPr>
              <a:lnSpc>
                <a:spcPts val="4255"/>
              </a:lnSpc>
            </a:pPr>
            <a:r>
              <a:rPr lang="en-US" sz="3039">
                <a:solidFill>
                  <a:srgbClr val="000000"/>
                </a:solidFill>
                <a:latin typeface="Canva Sans"/>
              </a:rPr>
              <a:t>Downloading the notes explained by an interviewee during the interview helps me differentiate the candidates.</a:t>
            </a:r>
          </a:p>
        </p:txBody>
      </p:sp>
      <p:pic>
        <p:nvPicPr>
          <p:cNvPr id="9" name="Picture 9"/>
          <p:cNvPicPr>
            <a:picLocks noChangeAspect="1"/>
          </p:cNvPicPr>
          <p:nvPr/>
        </p:nvPicPr>
        <p:blipFill>
          <a:blip r:embed="rId7"/>
          <a:srcRect l="26505" t="28318" r="27289" b="25943"/>
          <a:stretch>
            <a:fillRect/>
          </a:stretch>
        </p:blipFill>
        <p:spPr>
          <a:xfrm>
            <a:off x="16831089" y="8853372"/>
            <a:ext cx="1367888" cy="13540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85341" y="2344470"/>
            <a:ext cx="22311063" cy="21221337"/>
            <a:chOff x="0" y="0"/>
            <a:chExt cx="29748084" cy="28295116"/>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4" name="Picture 4"/>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687">
              <a:off x="4216345" y="4626370"/>
              <a:ext cx="18809262" cy="19956776"/>
            </a:xfrm>
            <a:prstGeom prst="rect">
              <a:avLst/>
            </a:prstGeom>
          </p:spPr>
        </p:pic>
      </p:grpSp>
      <p:grpSp>
        <p:nvGrpSpPr>
          <p:cNvPr id="5" name="Group 5"/>
          <p:cNvGrpSpPr/>
          <p:nvPr/>
        </p:nvGrpSpPr>
        <p:grpSpPr>
          <a:xfrm>
            <a:off x="0" y="0"/>
            <a:ext cx="18288000" cy="1456244"/>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15779" y="2056698"/>
            <a:ext cx="4926850" cy="4846229"/>
          </a:xfrm>
          <a:prstGeom prst="rect">
            <a:avLst/>
          </a:prstGeom>
        </p:spPr>
      </p:pic>
      <p:pic>
        <p:nvPicPr>
          <p:cNvPr id="8" name="Picture 8"/>
          <p:cNvPicPr>
            <a:picLocks noChangeAspect="1"/>
          </p:cNvPicPr>
          <p:nvPr/>
        </p:nvPicPr>
        <p:blipFill>
          <a:blip r:embed="rId8"/>
          <a:srcRect/>
          <a:stretch>
            <a:fillRect/>
          </a:stretch>
        </p:blipFill>
        <p:spPr>
          <a:xfrm>
            <a:off x="714370" y="1902004"/>
            <a:ext cx="11560837" cy="7641909"/>
          </a:xfrm>
          <a:prstGeom prst="rect">
            <a:avLst/>
          </a:prstGeom>
        </p:spPr>
      </p:pic>
      <p:sp>
        <p:nvSpPr>
          <p:cNvPr id="9" name="TextBox 9"/>
          <p:cNvSpPr txBox="1"/>
          <p:nvPr/>
        </p:nvSpPr>
        <p:spPr>
          <a:xfrm>
            <a:off x="6802291" y="251872"/>
            <a:ext cx="8957543" cy="971550"/>
          </a:xfrm>
          <a:prstGeom prst="rect">
            <a:avLst/>
          </a:prstGeom>
        </p:spPr>
        <p:txBody>
          <a:bodyPr lIns="0" tIns="0" rIns="0" bIns="0" rtlCol="0" anchor="t">
            <a:spAutoFit/>
          </a:bodyPr>
          <a:lstStyle/>
          <a:p>
            <a:pPr>
              <a:lnSpc>
                <a:spcPts val="7799"/>
              </a:lnSpc>
            </a:pPr>
            <a:r>
              <a:rPr lang="en-US" sz="6499">
                <a:solidFill>
                  <a:srgbClr val="FFFFFF"/>
                </a:solidFill>
                <a:latin typeface="Canva Sans Bold"/>
              </a:rPr>
              <a:t>User Persona</a:t>
            </a:r>
          </a:p>
        </p:txBody>
      </p:sp>
      <p:sp>
        <p:nvSpPr>
          <p:cNvPr id="10" name="TextBox 10"/>
          <p:cNvSpPr txBox="1"/>
          <p:nvPr/>
        </p:nvSpPr>
        <p:spPr>
          <a:xfrm>
            <a:off x="13772265" y="3282852"/>
            <a:ext cx="3413878" cy="2646934"/>
          </a:xfrm>
          <a:prstGeom prst="rect">
            <a:avLst/>
          </a:prstGeom>
        </p:spPr>
        <p:txBody>
          <a:bodyPr lIns="0" tIns="0" rIns="0" bIns="0" rtlCol="0" anchor="t">
            <a:spAutoFit/>
          </a:bodyPr>
          <a:lstStyle/>
          <a:p>
            <a:pPr>
              <a:lnSpc>
                <a:spcPts val="4256"/>
              </a:lnSpc>
            </a:pPr>
            <a:r>
              <a:rPr lang="en-US" sz="3040">
                <a:solidFill>
                  <a:srgbClr val="000000"/>
                </a:solidFill>
                <a:latin typeface="Canva Sans"/>
              </a:rPr>
              <a:t>I'm clueless most of the times, whether to ask phone number or email address.</a:t>
            </a:r>
          </a:p>
        </p:txBody>
      </p:sp>
      <p:pic>
        <p:nvPicPr>
          <p:cNvPr id="11" name="Picture 11"/>
          <p:cNvPicPr>
            <a:picLocks noChangeAspect="1"/>
          </p:cNvPicPr>
          <p:nvPr/>
        </p:nvPicPr>
        <p:blipFill>
          <a:blip r:embed="rId9"/>
          <a:srcRect l="26505" t="28318" r="27289" b="25943"/>
          <a:stretch>
            <a:fillRect/>
          </a:stretch>
        </p:blipFill>
        <p:spPr>
          <a:xfrm>
            <a:off x="16831089" y="8853372"/>
            <a:ext cx="1367888" cy="1354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74" y="0"/>
            <a:ext cx="18288000" cy="1456244"/>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004A98"/>
            </a:solidFill>
          </p:spPr>
        </p:sp>
      </p:grpSp>
      <p:sp>
        <p:nvSpPr>
          <p:cNvPr id="4" name="AutoShape 4"/>
          <p:cNvSpPr/>
          <p:nvPr/>
        </p:nvSpPr>
        <p:spPr>
          <a:xfrm rot="-5400000">
            <a:off x="11566078" y="5830441"/>
            <a:ext cx="7948294" cy="0"/>
          </a:xfrm>
          <a:prstGeom prst="line">
            <a:avLst/>
          </a:prstGeom>
          <a:ln w="38100" cap="flat">
            <a:solidFill>
              <a:srgbClr val="B2ACB2"/>
            </a:solidFill>
            <a:prstDash val="solid"/>
            <a:headEnd type="none" w="sm" len="sm"/>
            <a:tailEnd type="none" w="sm" len="sm"/>
          </a:ln>
        </p:spPr>
      </p:sp>
      <p:sp>
        <p:nvSpPr>
          <p:cNvPr id="5" name="AutoShape 5"/>
          <p:cNvSpPr/>
          <p:nvPr/>
        </p:nvSpPr>
        <p:spPr>
          <a:xfrm rot="11786">
            <a:off x="842901" y="9296825"/>
            <a:ext cx="16792816" cy="0"/>
          </a:xfrm>
          <a:prstGeom prst="line">
            <a:avLst/>
          </a:prstGeom>
          <a:ln w="38100" cap="flat">
            <a:solidFill>
              <a:srgbClr val="000000"/>
            </a:solidFill>
            <a:prstDash val="solid"/>
            <a:headEnd type="none" w="sm" len="sm"/>
            <a:tailEnd type="none" w="sm" len="sm"/>
          </a:ln>
        </p:spPr>
      </p:sp>
      <p:sp>
        <p:nvSpPr>
          <p:cNvPr id="6" name="AutoShape 6"/>
          <p:cNvSpPr/>
          <p:nvPr/>
        </p:nvSpPr>
        <p:spPr>
          <a:xfrm>
            <a:off x="1896705" y="5363462"/>
            <a:ext cx="15694789" cy="0"/>
          </a:xfrm>
          <a:prstGeom prst="line">
            <a:avLst/>
          </a:prstGeom>
          <a:ln w="38100" cap="flat">
            <a:solidFill>
              <a:srgbClr val="000000"/>
            </a:solidFill>
            <a:prstDash val="solid"/>
            <a:headEnd type="none" w="sm" len="sm"/>
            <a:tailEnd type="none" w="sm" len="sm"/>
          </a:ln>
        </p:spPr>
      </p:sp>
      <p:sp>
        <p:nvSpPr>
          <p:cNvPr id="7" name="AutoShape 7"/>
          <p:cNvSpPr/>
          <p:nvPr/>
        </p:nvSpPr>
        <p:spPr>
          <a:xfrm rot="-5400000">
            <a:off x="1053911" y="9201150"/>
            <a:ext cx="1206877" cy="0"/>
          </a:xfrm>
          <a:prstGeom prst="line">
            <a:avLst/>
          </a:prstGeom>
          <a:ln w="38100" cap="flat">
            <a:solidFill>
              <a:srgbClr val="000000"/>
            </a:solidFill>
            <a:prstDash val="solid"/>
            <a:headEnd type="none" w="sm" len="sm"/>
            <a:tailEnd type="none" w="sm" len="sm"/>
          </a:ln>
        </p:spPr>
      </p:sp>
      <p:sp>
        <p:nvSpPr>
          <p:cNvPr id="8" name="AutoShape 8"/>
          <p:cNvSpPr/>
          <p:nvPr/>
        </p:nvSpPr>
        <p:spPr>
          <a:xfrm rot="-5400000">
            <a:off x="16930481" y="9277775"/>
            <a:ext cx="1360127" cy="0"/>
          </a:xfrm>
          <a:prstGeom prst="line">
            <a:avLst/>
          </a:prstGeom>
          <a:ln w="38100" cap="flat">
            <a:solidFill>
              <a:srgbClr val="000000"/>
            </a:solidFill>
            <a:prstDash val="solid"/>
            <a:headEnd type="none" w="sm" len="sm"/>
            <a:tailEnd type="none" w="sm" len="sm"/>
          </a:ln>
        </p:spPr>
      </p:sp>
      <p:sp>
        <p:nvSpPr>
          <p:cNvPr id="9" name="AutoShape 9"/>
          <p:cNvSpPr/>
          <p:nvPr/>
        </p:nvSpPr>
        <p:spPr>
          <a:xfrm rot="-5400000">
            <a:off x="-772155" y="5811391"/>
            <a:ext cx="7910194" cy="0"/>
          </a:xfrm>
          <a:prstGeom prst="line">
            <a:avLst/>
          </a:prstGeom>
          <a:ln w="38100" cap="flat">
            <a:solidFill>
              <a:srgbClr val="B2ACB2"/>
            </a:solidFill>
            <a:prstDash val="solid"/>
            <a:headEnd type="none" w="sm" len="sm"/>
            <a:tailEnd type="none" w="sm" len="sm"/>
          </a:ln>
        </p:spPr>
      </p:sp>
      <p:sp>
        <p:nvSpPr>
          <p:cNvPr id="10" name="AutoShape 10"/>
          <p:cNvSpPr/>
          <p:nvPr/>
        </p:nvSpPr>
        <p:spPr>
          <a:xfrm rot="-5400000">
            <a:off x="2579503" y="9201150"/>
            <a:ext cx="1206877" cy="0"/>
          </a:xfrm>
          <a:prstGeom prst="line">
            <a:avLst/>
          </a:prstGeom>
          <a:ln w="38100" cap="flat">
            <a:solidFill>
              <a:srgbClr val="000000"/>
            </a:solidFill>
            <a:prstDash val="solid"/>
            <a:headEnd type="none" w="sm" len="sm"/>
            <a:tailEnd type="none" w="sm" len="sm"/>
          </a:ln>
        </p:spPr>
      </p:sp>
      <p:sp>
        <p:nvSpPr>
          <p:cNvPr id="11" name="AutoShape 11"/>
          <p:cNvSpPr/>
          <p:nvPr/>
        </p:nvSpPr>
        <p:spPr>
          <a:xfrm rot="-5400000">
            <a:off x="695140" y="5830441"/>
            <a:ext cx="7948294" cy="0"/>
          </a:xfrm>
          <a:prstGeom prst="line">
            <a:avLst/>
          </a:prstGeom>
          <a:ln w="38100" cap="flat">
            <a:solidFill>
              <a:srgbClr val="B2ACB2"/>
            </a:solidFill>
            <a:prstDash val="solid"/>
            <a:headEnd type="none" w="sm" len="sm"/>
            <a:tailEnd type="none" w="sm" len="sm"/>
          </a:ln>
        </p:spPr>
      </p:sp>
      <p:sp>
        <p:nvSpPr>
          <p:cNvPr id="12" name="AutoShape 12"/>
          <p:cNvSpPr/>
          <p:nvPr/>
        </p:nvSpPr>
        <p:spPr>
          <a:xfrm rot="-5400000">
            <a:off x="2311543" y="5811391"/>
            <a:ext cx="7910194" cy="0"/>
          </a:xfrm>
          <a:prstGeom prst="line">
            <a:avLst/>
          </a:prstGeom>
          <a:ln w="38100" cap="flat">
            <a:solidFill>
              <a:srgbClr val="B2ACB2"/>
            </a:solidFill>
            <a:prstDash val="solid"/>
            <a:headEnd type="none" w="sm" len="sm"/>
            <a:tailEnd type="none" w="sm" len="sm"/>
          </a:ln>
        </p:spPr>
      </p:sp>
      <p:sp>
        <p:nvSpPr>
          <p:cNvPr id="13" name="AutoShape 13"/>
          <p:cNvSpPr/>
          <p:nvPr/>
        </p:nvSpPr>
        <p:spPr>
          <a:xfrm rot="-5400000">
            <a:off x="3885116" y="5811391"/>
            <a:ext cx="7910194" cy="0"/>
          </a:xfrm>
          <a:prstGeom prst="line">
            <a:avLst/>
          </a:prstGeom>
          <a:ln w="38100" cap="flat">
            <a:solidFill>
              <a:srgbClr val="B2ACB2"/>
            </a:solidFill>
            <a:prstDash val="solid"/>
            <a:headEnd type="none" w="sm" len="sm"/>
            <a:tailEnd type="none" w="sm" len="sm"/>
          </a:ln>
        </p:spPr>
      </p:sp>
      <p:sp>
        <p:nvSpPr>
          <p:cNvPr id="14" name="AutoShape 14"/>
          <p:cNvSpPr/>
          <p:nvPr/>
        </p:nvSpPr>
        <p:spPr>
          <a:xfrm rot="-5400000">
            <a:off x="5456682" y="5811391"/>
            <a:ext cx="7910194" cy="0"/>
          </a:xfrm>
          <a:prstGeom prst="line">
            <a:avLst/>
          </a:prstGeom>
          <a:ln w="38100" cap="flat">
            <a:solidFill>
              <a:srgbClr val="B2ACB2"/>
            </a:solidFill>
            <a:prstDash val="solid"/>
            <a:headEnd type="none" w="sm" len="sm"/>
            <a:tailEnd type="none" w="sm" len="sm"/>
          </a:ln>
        </p:spPr>
      </p:sp>
      <p:sp>
        <p:nvSpPr>
          <p:cNvPr id="15" name="AutoShape 15"/>
          <p:cNvSpPr/>
          <p:nvPr/>
        </p:nvSpPr>
        <p:spPr>
          <a:xfrm rot="-5400000">
            <a:off x="6918927" y="5830441"/>
            <a:ext cx="7948294" cy="0"/>
          </a:xfrm>
          <a:prstGeom prst="line">
            <a:avLst/>
          </a:prstGeom>
          <a:ln w="38100" cap="flat">
            <a:solidFill>
              <a:srgbClr val="B2ACB2"/>
            </a:solidFill>
            <a:prstDash val="solid"/>
            <a:headEnd type="none" w="sm" len="sm"/>
            <a:tailEnd type="none" w="sm" len="sm"/>
          </a:ln>
        </p:spPr>
      </p:sp>
      <p:sp>
        <p:nvSpPr>
          <p:cNvPr id="16" name="AutoShape 16"/>
          <p:cNvSpPr/>
          <p:nvPr/>
        </p:nvSpPr>
        <p:spPr>
          <a:xfrm rot="-5400000">
            <a:off x="8649391" y="5811391"/>
            <a:ext cx="7910194" cy="0"/>
          </a:xfrm>
          <a:prstGeom prst="line">
            <a:avLst/>
          </a:prstGeom>
          <a:ln w="38100" cap="flat">
            <a:solidFill>
              <a:srgbClr val="B2ACB2"/>
            </a:solidFill>
            <a:prstDash val="solid"/>
            <a:headEnd type="none" w="sm" len="sm"/>
            <a:tailEnd type="none" w="sm" len="sm"/>
          </a:ln>
        </p:spPr>
      </p:sp>
      <p:sp>
        <p:nvSpPr>
          <p:cNvPr id="17" name="AutoShape 17"/>
          <p:cNvSpPr/>
          <p:nvPr/>
        </p:nvSpPr>
        <p:spPr>
          <a:xfrm rot="-5400000">
            <a:off x="10168952" y="5811391"/>
            <a:ext cx="7910194" cy="0"/>
          </a:xfrm>
          <a:prstGeom prst="line">
            <a:avLst/>
          </a:prstGeom>
          <a:ln w="38100" cap="flat">
            <a:solidFill>
              <a:srgbClr val="B2ACB2"/>
            </a:solidFill>
            <a:prstDash val="solid"/>
            <a:headEnd type="none" w="sm" len="sm"/>
            <a:tailEnd type="none" w="sm" len="sm"/>
          </a:ln>
        </p:spPr>
      </p:sp>
      <p:sp>
        <p:nvSpPr>
          <p:cNvPr id="18" name="TextBox 18"/>
          <p:cNvSpPr txBox="1"/>
          <p:nvPr/>
        </p:nvSpPr>
        <p:spPr>
          <a:xfrm>
            <a:off x="2093307" y="273784"/>
            <a:ext cx="14292004" cy="851526"/>
          </a:xfrm>
          <a:prstGeom prst="rect">
            <a:avLst/>
          </a:prstGeom>
        </p:spPr>
        <p:txBody>
          <a:bodyPr lIns="0" tIns="0" rIns="0" bIns="0" rtlCol="0" anchor="t">
            <a:spAutoFit/>
          </a:bodyPr>
          <a:lstStyle/>
          <a:p>
            <a:pPr>
              <a:lnSpc>
                <a:spcPts val="6279"/>
              </a:lnSpc>
            </a:pPr>
            <a:r>
              <a:rPr lang="en-US" sz="5232">
                <a:solidFill>
                  <a:srgbClr val="FFFFFF"/>
                </a:solidFill>
                <a:latin typeface="Telegraf Bold"/>
              </a:rPr>
              <a:t>Customer Journey Mapping : Saved Posts</a:t>
            </a:r>
          </a:p>
        </p:txBody>
      </p:sp>
      <p:sp>
        <p:nvSpPr>
          <p:cNvPr id="19" name="TextBox 19"/>
          <p:cNvSpPr txBox="1"/>
          <p:nvPr/>
        </p:nvSpPr>
        <p:spPr>
          <a:xfrm>
            <a:off x="1896705" y="8626286"/>
            <a:ext cx="1065932" cy="491936"/>
          </a:xfrm>
          <a:prstGeom prst="rect">
            <a:avLst/>
          </a:prstGeom>
        </p:spPr>
        <p:txBody>
          <a:bodyPr lIns="0" tIns="0" rIns="0" bIns="0" rtlCol="0" anchor="t">
            <a:spAutoFit/>
          </a:bodyPr>
          <a:lstStyle/>
          <a:p>
            <a:pPr>
              <a:lnSpc>
                <a:spcPts val="3687"/>
              </a:lnSpc>
            </a:pPr>
            <a:r>
              <a:rPr lang="en-US" sz="3073">
                <a:solidFill>
                  <a:srgbClr val="000000"/>
                </a:solidFill>
                <a:latin typeface="Telegraf Bold"/>
              </a:rPr>
              <a:t>Enter</a:t>
            </a:r>
          </a:p>
        </p:txBody>
      </p:sp>
      <p:sp>
        <p:nvSpPr>
          <p:cNvPr id="20" name="TextBox 20"/>
          <p:cNvSpPr txBox="1"/>
          <p:nvPr/>
        </p:nvSpPr>
        <p:spPr>
          <a:xfrm>
            <a:off x="7241033" y="8724900"/>
            <a:ext cx="4413249" cy="495300"/>
          </a:xfrm>
          <a:prstGeom prst="rect">
            <a:avLst/>
          </a:prstGeom>
        </p:spPr>
        <p:txBody>
          <a:bodyPr lIns="0" tIns="0" rIns="0" bIns="0" rtlCol="0" anchor="t">
            <a:spAutoFit/>
          </a:bodyPr>
          <a:lstStyle/>
          <a:p>
            <a:pPr algn="ctr">
              <a:lnSpc>
                <a:spcPts val="3687"/>
              </a:lnSpc>
            </a:pPr>
            <a:r>
              <a:rPr lang="en-US" sz="3073">
                <a:solidFill>
                  <a:srgbClr val="000000"/>
                </a:solidFill>
                <a:latin typeface="Telegraf Bold"/>
              </a:rPr>
              <a:t>Engage</a:t>
            </a:r>
          </a:p>
        </p:txBody>
      </p:sp>
      <p:sp>
        <p:nvSpPr>
          <p:cNvPr id="21" name="TextBox 21"/>
          <p:cNvSpPr txBox="1"/>
          <p:nvPr/>
        </p:nvSpPr>
        <p:spPr>
          <a:xfrm>
            <a:off x="14343125" y="8743950"/>
            <a:ext cx="970587" cy="495300"/>
          </a:xfrm>
          <a:prstGeom prst="rect">
            <a:avLst/>
          </a:prstGeom>
        </p:spPr>
        <p:txBody>
          <a:bodyPr lIns="0" tIns="0" rIns="0" bIns="0" rtlCol="0" anchor="t">
            <a:spAutoFit/>
          </a:bodyPr>
          <a:lstStyle/>
          <a:p>
            <a:pPr>
              <a:lnSpc>
                <a:spcPts val="3687"/>
              </a:lnSpc>
            </a:pPr>
            <a:r>
              <a:rPr lang="en-US" sz="3073">
                <a:solidFill>
                  <a:srgbClr val="000000"/>
                </a:solidFill>
                <a:latin typeface="Telegraf Bold"/>
              </a:rPr>
              <a:t>Exit</a:t>
            </a:r>
          </a:p>
        </p:txBody>
      </p:sp>
      <p:sp>
        <p:nvSpPr>
          <p:cNvPr id="22" name="TextBox 22"/>
          <p:cNvSpPr txBox="1"/>
          <p:nvPr/>
        </p:nvSpPr>
        <p:spPr>
          <a:xfrm>
            <a:off x="1786266" y="9382550"/>
            <a:ext cx="150654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Open LinkedIn</a:t>
            </a:r>
          </a:p>
        </p:txBody>
      </p:sp>
      <p:sp>
        <p:nvSpPr>
          <p:cNvPr id="23" name="TextBox 23"/>
          <p:cNvSpPr txBox="1"/>
          <p:nvPr/>
        </p:nvSpPr>
        <p:spPr>
          <a:xfrm>
            <a:off x="3402673" y="9382550"/>
            <a:ext cx="106593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Check Feed</a:t>
            </a:r>
          </a:p>
        </p:txBody>
      </p:sp>
      <p:sp>
        <p:nvSpPr>
          <p:cNvPr id="24" name="TextBox 24"/>
          <p:cNvSpPr txBox="1"/>
          <p:nvPr/>
        </p:nvSpPr>
        <p:spPr>
          <a:xfrm>
            <a:off x="5095933" y="9382550"/>
            <a:ext cx="106593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Like a Post</a:t>
            </a:r>
          </a:p>
        </p:txBody>
      </p:sp>
      <p:sp>
        <p:nvSpPr>
          <p:cNvPr id="25" name="TextBox 25"/>
          <p:cNvSpPr txBox="1"/>
          <p:nvPr/>
        </p:nvSpPr>
        <p:spPr>
          <a:xfrm>
            <a:off x="6612356" y="9382550"/>
            <a:ext cx="106593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Share post</a:t>
            </a:r>
          </a:p>
        </p:txBody>
      </p:sp>
      <p:sp>
        <p:nvSpPr>
          <p:cNvPr id="26" name="TextBox 26"/>
          <p:cNvSpPr txBox="1"/>
          <p:nvPr/>
        </p:nvSpPr>
        <p:spPr>
          <a:xfrm>
            <a:off x="8364896" y="9382550"/>
            <a:ext cx="106593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Refer later</a:t>
            </a:r>
          </a:p>
        </p:txBody>
      </p:sp>
      <p:sp>
        <p:nvSpPr>
          <p:cNvPr id="27" name="TextBox 27"/>
          <p:cNvSpPr txBox="1"/>
          <p:nvPr/>
        </p:nvSpPr>
        <p:spPr>
          <a:xfrm>
            <a:off x="9726104" y="9382550"/>
            <a:ext cx="1065932"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Save Posts</a:t>
            </a:r>
          </a:p>
        </p:txBody>
      </p:sp>
      <p:sp>
        <p:nvSpPr>
          <p:cNvPr id="28" name="TextBox 28"/>
          <p:cNvSpPr txBox="1"/>
          <p:nvPr/>
        </p:nvSpPr>
        <p:spPr>
          <a:xfrm>
            <a:off x="11112149" y="9530187"/>
            <a:ext cx="1673314" cy="333375"/>
          </a:xfrm>
          <a:prstGeom prst="rect">
            <a:avLst/>
          </a:prstGeom>
        </p:spPr>
        <p:txBody>
          <a:bodyPr lIns="0" tIns="0" rIns="0" bIns="0" rtlCol="0" anchor="t">
            <a:spAutoFit/>
          </a:bodyPr>
          <a:lstStyle/>
          <a:p>
            <a:pPr>
              <a:lnSpc>
                <a:spcPts val="2368"/>
              </a:lnSpc>
            </a:pPr>
            <a:r>
              <a:rPr lang="en-US" sz="1973">
                <a:solidFill>
                  <a:srgbClr val="000000"/>
                </a:solidFill>
                <a:latin typeface="Telegraf Bold"/>
              </a:rPr>
              <a:t>Retrieve</a:t>
            </a:r>
          </a:p>
        </p:txBody>
      </p:sp>
      <p:sp>
        <p:nvSpPr>
          <p:cNvPr id="29" name="TextBox 29"/>
          <p:cNvSpPr txBox="1"/>
          <p:nvPr/>
        </p:nvSpPr>
        <p:spPr>
          <a:xfrm>
            <a:off x="12765024" y="9480739"/>
            <a:ext cx="1378076" cy="333375"/>
          </a:xfrm>
          <a:prstGeom prst="rect">
            <a:avLst/>
          </a:prstGeom>
        </p:spPr>
        <p:txBody>
          <a:bodyPr lIns="0" tIns="0" rIns="0" bIns="0" rtlCol="0" anchor="t">
            <a:spAutoFit/>
          </a:bodyPr>
          <a:lstStyle/>
          <a:p>
            <a:pPr>
              <a:lnSpc>
                <a:spcPts val="2368"/>
              </a:lnSpc>
            </a:pPr>
            <a:r>
              <a:rPr lang="en-US" sz="1973">
                <a:solidFill>
                  <a:srgbClr val="000000"/>
                </a:solidFill>
                <a:latin typeface="Telegraf Bold"/>
              </a:rPr>
              <a:t>Find</a:t>
            </a:r>
          </a:p>
        </p:txBody>
      </p:sp>
      <p:sp>
        <p:nvSpPr>
          <p:cNvPr id="30" name="TextBox 30"/>
          <p:cNvSpPr txBox="1"/>
          <p:nvPr/>
        </p:nvSpPr>
        <p:spPr>
          <a:xfrm>
            <a:off x="14324075" y="9477800"/>
            <a:ext cx="1378076" cy="628650"/>
          </a:xfrm>
          <a:prstGeom prst="rect">
            <a:avLst/>
          </a:prstGeom>
        </p:spPr>
        <p:txBody>
          <a:bodyPr lIns="0" tIns="0" rIns="0" bIns="0" rtlCol="0" anchor="t">
            <a:spAutoFit/>
          </a:bodyPr>
          <a:lstStyle/>
          <a:p>
            <a:pPr>
              <a:lnSpc>
                <a:spcPts val="2368"/>
              </a:lnSpc>
            </a:pPr>
            <a:r>
              <a:rPr lang="en-US" sz="1973">
                <a:solidFill>
                  <a:srgbClr val="000000"/>
                </a:solidFill>
                <a:latin typeface="Telegraf Bold"/>
              </a:rPr>
              <a:t>Close Website</a:t>
            </a:r>
          </a:p>
        </p:txBody>
      </p:sp>
      <p:sp>
        <p:nvSpPr>
          <p:cNvPr id="31" name="TextBox 31"/>
          <p:cNvSpPr txBox="1"/>
          <p:nvPr/>
        </p:nvSpPr>
        <p:spPr>
          <a:xfrm rot="-5400000">
            <a:off x="-1153046" y="6929206"/>
            <a:ext cx="4334762" cy="342900"/>
          </a:xfrm>
          <a:prstGeom prst="rect">
            <a:avLst/>
          </a:prstGeom>
        </p:spPr>
        <p:txBody>
          <a:bodyPr lIns="0" tIns="0" rIns="0" bIns="0" rtlCol="0" anchor="t">
            <a:spAutoFit/>
          </a:bodyPr>
          <a:lstStyle/>
          <a:p>
            <a:pPr algn="ctr">
              <a:lnSpc>
                <a:spcPts val="2728"/>
              </a:lnSpc>
            </a:pPr>
            <a:r>
              <a:rPr lang="en-US" sz="2273">
                <a:solidFill>
                  <a:srgbClr val="000000"/>
                </a:solidFill>
                <a:latin typeface="Canva Sans Bold"/>
              </a:rPr>
              <a:t>Poor Experience</a:t>
            </a:r>
          </a:p>
        </p:txBody>
      </p:sp>
      <p:sp>
        <p:nvSpPr>
          <p:cNvPr id="32" name="TextBox 32"/>
          <p:cNvSpPr txBox="1"/>
          <p:nvPr/>
        </p:nvSpPr>
        <p:spPr>
          <a:xfrm rot="-5400000">
            <a:off x="-1153046" y="3024631"/>
            <a:ext cx="4334762" cy="342900"/>
          </a:xfrm>
          <a:prstGeom prst="rect">
            <a:avLst/>
          </a:prstGeom>
        </p:spPr>
        <p:txBody>
          <a:bodyPr lIns="0" tIns="0" rIns="0" bIns="0" rtlCol="0" anchor="t">
            <a:spAutoFit/>
          </a:bodyPr>
          <a:lstStyle/>
          <a:p>
            <a:pPr algn="ctr">
              <a:lnSpc>
                <a:spcPts val="2728"/>
              </a:lnSpc>
            </a:pPr>
            <a:r>
              <a:rPr lang="en-US" sz="2273">
                <a:solidFill>
                  <a:srgbClr val="000000"/>
                </a:solidFill>
                <a:latin typeface="Canva Sans Bold"/>
              </a:rPr>
              <a:t>Enriched Experience</a:t>
            </a:r>
          </a:p>
        </p:txBody>
      </p:sp>
      <p:sp>
        <p:nvSpPr>
          <p:cNvPr id="33" name="TextBox 33"/>
          <p:cNvSpPr txBox="1"/>
          <p:nvPr/>
        </p:nvSpPr>
        <p:spPr>
          <a:xfrm>
            <a:off x="-932089" y="5166772"/>
            <a:ext cx="4334762" cy="342900"/>
          </a:xfrm>
          <a:prstGeom prst="rect">
            <a:avLst/>
          </a:prstGeom>
        </p:spPr>
        <p:txBody>
          <a:bodyPr lIns="0" tIns="0" rIns="0" bIns="0" rtlCol="0" anchor="t">
            <a:spAutoFit/>
          </a:bodyPr>
          <a:lstStyle/>
          <a:p>
            <a:pPr algn="ctr">
              <a:lnSpc>
                <a:spcPts val="2728"/>
              </a:lnSpc>
            </a:pPr>
            <a:r>
              <a:rPr lang="en-US" sz="2273">
                <a:solidFill>
                  <a:srgbClr val="000000"/>
                </a:solidFill>
                <a:latin typeface="Canva Sans Bold"/>
              </a:rPr>
              <a:t>Baseline</a:t>
            </a:r>
          </a:p>
        </p:txBody>
      </p:sp>
      <p:sp>
        <p:nvSpPr>
          <p:cNvPr id="34" name="TextBox 34"/>
          <p:cNvSpPr txBox="1"/>
          <p:nvPr/>
        </p:nvSpPr>
        <p:spPr>
          <a:xfrm>
            <a:off x="9536600" y="6550770"/>
            <a:ext cx="1506542" cy="733425"/>
          </a:xfrm>
          <a:prstGeom prst="rect">
            <a:avLst/>
          </a:prstGeom>
        </p:spPr>
        <p:txBody>
          <a:bodyPr lIns="0" tIns="0" rIns="0" bIns="0" rtlCol="0" anchor="t">
            <a:spAutoFit/>
          </a:bodyPr>
          <a:lstStyle/>
          <a:p>
            <a:pPr>
              <a:lnSpc>
                <a:spcPts val="2848"/>
              </a:lnSpc>
            </a:pPr>
            <a:r>
              <a:rPr lang="en-US" sz="2373">
                <a:solidFill>
                  <a:srgbClr val="FF0000"/>
                </a:solidFill>
                <a:latin typeface="Telegraf Bold"/>
              </a:rPr>
              <a:t>Unable to find icon</a:t>
            </a:r>
          </a:p>
        </p:txBody>
      </p:sp>
      <p:sp>
        <p:nvSpPr>
          <p:cNvPr id="35" name="TextBox 35"/>
          <p:cNvSpPr txBox="1"/>
          <p:nvPr/>
        </p:nvSpPr>
        <p:spPr>
          <a:xfrm>
            <a:off x="1896131" y="3028853"/>
            <a:ext cx="1506542" cy="381000"/>
          </a:xfrm>
          <a:prstGeom prst="rect">
            <a:avLst/>
          </a:prstGeom>
        </p:spPr>
        <p:txBody>
          <a:bodyPr lIns="0" tIns="0" rIns="0" bIns="0" rtlCol="0" anchor="t">
            <a:spAutoFit/>
          </a:bodyPr>
          <a:lstStyle/>
          <a:p>
            <a:pPr>
              <a:lnSpc>
                <a:spcPts val="2848"/>
              </a:lnSpc>
            </a:pPr>
            <a:r>
              <a:rPr lang="en-US" sz="2373">
                <a:solidFill>
                  <a:srgbClr val="1A623D"/>
                </a:solidFill>
                <a:latin typeface="Telegraf Bold"/>
              </a:rPr>
              <a:t>Fast</a:t>
            </a:r>
          </a:p>
        </p:txBody>
      </p:sp>
      <p:sp>
        <p:nvSpPr>
          <p:cNvPr id="36" name="TextBox 36"/>
          <p:cNvSpPr txBox="1"/>
          <p:nvPr/>
        </p:nvSpPr>
        <p:spPr>
          <a:xfrm>
            <a:off x="3293248" y="6022133"/>
            <a:ext cx="1506542" cy="381000"/>
          </a:xfrm>
          <a:prstGeom prst="rect">
            <a:avLst/>
          </a:prstGeom>
        </p:spPr>
        <p:txBody>
          <a:bodyPr lIns="0" tIns="0" rIns="0" bIns="0" rtlCol="0" anchor="t">
            <a:spAutoFit/>
          </a:bodyPr>
          <a:lstStyle/>
          <a:p>
            <a:pPr>
              <a:lnSpc>
                <a:spcPts val="2848"/>
              </a:lnSpc>
            </a:pPr>
            <a:r>
              <a:rPr lang="en-US" sz="2373">
                <a:solidFill>
                  <a:srgbClr val="FF0000"/>
                </a:solidFill>
                <a:latin typeface="Telegraf Bold"/>
              </a:rPr>
              <a:t>Spam</a:t>
            </a:r>
          </a:p>
        </p:txBody>
      </p:sp>
      <p:sp>
        <p:nvSpPr>
          <p:cNvPr id="37" name="TextBox 37"/>
          <p:cNvSpPr txBox="1"/>
          <p:nvPr/>
        </p:nvSpPr>
        <p:spPr>
          <a:xfrm>
            <a:off x="3293248" y="3791333"/>
            <a:ext cx="1867565" cy="733425"/>
          </a:xfrm>
          <a:prstGeom prst="rect">
            <a:avLst/>
          </a:prstGeom>
        </p:spPr>
        <p:txBody>
          <a:bodyPr lIns="0" tIns="0" rIns="0" bIns="0" rtlCol="0" anchor="t">
            <a:spAutoFit/>
          </a:bodyPr>
          <a:lstStyle/>
          <a:p>
            <a:pPr>
              <a:lnSpc>
                <a:spcPts val="2848"/>
              </a:lnSpc>
            </a:pPr>
            <a:r>
              <a:rPr lang="en-US" sz="2373">
                <a:solidFill>
                  <a:srgbClr val="07743C"/>
                </a:solidFill>
                <a:latin typeface="Telegraf Bold"/>
              </a:rPr>
              <a:t>Professional Updates</a:t>
            </a:r>
          </a:p>
        </p:txBody>
      </p:sp>
      <p:sp>
        <p:nvSpPr>
          <p:cNvPr id="38" name="TextBox 38"/>
          <p:cNvSpPr txBox="1"/>
          <p:nvPr/>
        </p:nvSpPr>
        <p:spPr>
          <a:xfrm>
            <a:off x="5105814" y="3028853"/>
            <a:ext cx="1506542" cy="381000"/>
          </a:xfrm>
          <a:prstGeom prst="rect">
            <a:avLst/>
          </a:prstGeom>
        </p:spPr>
        <p:txBody>
          <a:bodyPr lIns="0" tIns="0" rIns="0" bIns="0" rtlCol="0" anchor="t">
            <a:spAutoFit/>
          </a:bodyPr>
          <a:lstStyle/>
          <a:p>
            <a:pPr>
              <a:lnSpc>
                <a:spcPts val="2848"/>
              </a:lnSpc>
            </a:pPr>
            <a:r>
              <a:rPr lang="en-US" sz="2373">
                <a:solidFill>
                  <a:srgbClr val="07743C"/>
                </a:solidFill>
                <a:latin typeface="Telegraf Bold"/>
              </a:rPr>
              <a:t>Emoji</a:t>
            </a:r>
          </a:p>
        </p:txBody>
      </p:sp>
      <p:sp>
        <p:nvSpPr>
          <p:cNvPr id="39" name="TextBox 39"/>
          <p:cNvSpPr txBox="1"/>
          <p:nvPr/>
        </p:nvSpPr>
        <p:spPr>
          <a:xfrm>
            <a:off x="6578213" y="4318913"/>
            <a:ext cx="1506542" cy="381000"/>
          </a:xfrm>
          <a:prstGeom prst="rect">
            <a:avLst/>
          </a:prstGeom>
        </p:spPr>
        <p:txBody>
          <a:bodyPr lIns="0" tIns="0" rIns="0" bIns="0" rtlCol="0" anchor="t">
            <a:spAutoFit/>
          </a:bodyPr>
          <a:lstStyle/>
          <a:p>
            <a:pPr>
              <a:lnSpc>
                <a:spcPts val="2848"/>
              </a:lnSpc>
            </a:pPr>
            <a:r>
              <a:rPr lang="en-US" sz="2373">
                <a:solidFill>
                  <a:srgbClr val="07743C"/>
                </a:solidFill>
                <a:latin typeface="Telegraf Bold"/>
              </a:rPr>
              <a:t>relevant</a:t>
            </a:r>
          </a:p>
        </p:txBody>
      </p:sp>
      <p:sp>
        <p:nvSpPr>
          <p:cNvPr id="40" name="TextBox 40"/>
          <p:cNvSpPr txBox="1"/>
          <p:nvPr/>
        </p:nvSpPr>
        <p:spPr>
          <a:xfrm>
            <a:off x="6487762" y="6550770"/>
            <a:ext cx="1506542" cy="381000"/>
          </a:xfrm>
          <a:prstGeom prst="rect">
            <a:avLst/>
          </a:prstGeom>
        </p:spPr>
        <p:txBody>
          <a:bodyPr lIns="0" tIns="0" rIns="0" bIns="0" rtlCol="0" anchor="t">
            <a:spAutoFit/>
          </a:bodyPr>
          <a:lstStyle/>
          <a:p>
            <a:pPr>
              <a:lnSpc>
                <a:spcPts val="2848"/>
              </a:lnSpc>
            </a:pPr>
            <a:r>
              <a:rPr lang="en-US" sz="2373">
                <a:solidFill>
                  <a:srgbClr val="FF0000"/>
                </a:solidFill>
                <a:latin typeface="Telegraf Bold"/>
              </a:rPr>
              <a:t>irrelevant</a:t>
            </a:r>
          </a:p>
        </p:txBody>
      </p:sp>
      <p:sp>
        <p:nvSpPr>
          <p:cNvPr id="41" name="TextBox 41"/>
          <p:cNvSpPr txBox="1"/>
          <p:nvPr/>
        </p:nvSpPr>
        <p:spPr>
          <a:xfrm>
            <a:off x="7994304" y="7453081"/>
            <a:ext cx="1506542" cy="381000"/>
          </a:xfrm>
          <a:prstGeom prst="rect">
            <a:avLst/>
          </a:prstGeom>
        </p:spPr>
        <p:txBody>
          <a:bodyPr lIns="0" tIns="0" rIns="0" bIns="0" rtlCol="0" anchor="t">
            <a:spAutoFit/>
          </a:bodyPr>
          <a:lstStyle/>
          <a:p>
            <a:pPr>
              <a:lnSpc>
                <a:spcPts val="2848"/>
              </a:lnSpc>
            </a:pPr>
            <a:r>
              <a:rPr lang="en-US" sz="2373">
                <a:solidFill>
                  <a:srgbClr val="FF0000"/>
                </a:solidFill>
                <a:latin typeface="Telegraf Bold"/>
              </a:rPr>
              <a:t>No Time</a:t>
            </a:r>
          </a:p>
        </p:txBody>
      </p:sp>
      <p:sp>
        <p:nvSpPr>
          <p:cNvPr id="42" name="TextBox 42"/>
          <p:cNvSpPr txBox="1"/>
          <p:nvPr/>
        </p:nvSpPr>
        <p:spPr>
          <a:xfrm>
            <a:off x="9500845" y="3671347"/>
            <a:ext cx="1506542" cy="1085850"/>
          </a:xfrm>
          <a:prstGeom prst="rect">
            <a:avLst/>
          </a:prstGeom>
        </p:spPr>
        <p:txBody>
          <a:bodyPr lIns="0" tIns="0" rIns="0" bIns="0" rtlCol="0" anchor="t">
            <a:spAutoFit/>
          </a:bodyPr>
          <a:lstStyle/>
          <a:p>
            <a:pPr>
              <a:lnSpc>
                <a:spcPts val="2848"/>
              </a:lnSpc>
            </a:pPr>
            <a:r>
              <a:rPr lang="en-US" sz="2373">
                <a:solidFill>
                  <a:srgbClr val="2F67C4"/>
                </a:solidFill>
                <a:latin typeface="Telegraf Bold Bold"/>
              </a:rPr>
              <a:t>Visible Save Icon</a:t>
            </a:r>
          </a:p>
        </p:txBody>
      </p:sp>
      <p:sp>
        <p:nvSpPr>
          <p:cNvPr id="43" name="TextBox 43"/>
          <p:cNvSpPr txBox="1"/>
          <p:nvPr/>
        </p:nvSpPr>
        <p:spPr>
          <a:xfrm>
            <a:off x="12726695" y="2500216"/>
            <a:ext cx="1712804" cy="733425"/>
          </a:xfrm>
          <a:prstGeom prst="rect">
            <a:avLst/>
          </a:prstGeom>
        </p:spPr>
        <p:txBody>
          <a:bodyPr lIns="0" tIns="0" rIns="0" bIns="0" rtlCol="0" anchor="t">
            <a:spAutoFit/>
          </a:bodyPr>
          <a:lstStyle/>
          <a:p>
            <a:pPr>
              <a:lnSpc>
                <a:spcPts val="2848"/>
              </a:lnSpc>
            </a:pPr>
            <a:r>
              <a:rPr lang="en-US" sz="2373">
                <a:solidFill>
                  <a:srgbClr val="2F67C4"/>
                </a:solidFill>
                <a:latin typeface="Telegraf Bold Bold"/>
              </a:rPr>
              <a:t>Organised content</a:t>
            </a:r>
          </a:p>
        </p:txBody>
      </p:sp>
      <p:sp>
        <p:nvSpPr>
          <p:cNvPr id="44" name="TextBox 44"/>
          <p:cNvSpPr txBox="1"/>
          <p:nvPr/>
        </p:nvSpPr>
        <p:spPr>
          <a:xfrm>
            <a:off x="11078897" y="7629737"/>
            <a:ext cx="1506542" cy="1438275"/>
          </a:xfrm>
          <a:prstGeom prst="rect">
            <a:avLst/>
          </a:prstGeom>
        </p:spPr>
        <p:txBody>
          <a:bodyPr lIns="0" tIns="0" rIns="0" bIns="0" rtlCol="0" anchor="t">
            <a:spAutoFit/>
          </a:bodyPr>
          <a:lstStyle/>
          <a:p>
            <a:pPr>
              <a:lnSpc>
                <a:spcPts val="2848"/>
              </a:lnSpc>
            </a:pPr>
            <a:r>
              <a:rPr lang="en-US" sz="2373">
                <a:solidFill>
                  <a:srgbClr val="FF0000"/>
                </a:solidFill>
                <a:latin typeface="Telegraf Bold"/>
              </a:rPr>
              <a:t>Unable to locate saved posts</a:t>
            </a:r>
          </a:p>
        </p:txBody>
      </p:sp>
      <p:sp>
        <p:nvSpPr>
          <p:cNvPr id="45" name="TextBox 45"/>
          <p:cNvSpPr txBox="1"/>
          <p:nvPr/>
        </p:nvSpPr>
        <p:spPr>
          <a:xfrm>
            <a:off x="14343125" y="4904700"/>
            <a:ext cx="1506542" cy="381000"/>
          </a:xfrm>
          <a:prstGeom prst="rect">
            <a:avLst/>
          </a:prstGeom>
        </p:spPr>
        <p:txBody>
          <a:bodyPr lIns="0" tIns="0" rIns="0" bIns="0" rtlCol="0" anchor="t">
            <a:spAutoFit/>
          </a:bodyPr>
          <a:lstStyle/>
          <a:p>
            <a:pPr>
              <a:lnSpc>
                <a:spcPts val="2848"/>
              </a:lnSpc>
            </a:pPr>
            <a:r>
              <a:rPr lang="en-US" sz="2373">
                <a:solidFill>
                  <a:srgbClr val="1A623D"/>
                </a:solidFill>
                <a:latin typeface="Telegraf Bold"/>
              </a:rPr>
              <a:t>Close</a:t>
            </a:r>
          </a:p>
        </p:txBody>
      </p:sp>
      <p:sp>
        <p:nvSpPr>
          <p:cNvPr id="46" name="TextBox 46"/>
          <p:cNvSpPr txBox="1"/>
          <p:nvPr/>
        </p:nvSpPr>
        <p:spPr>
          <a:xfrm>
            <a:off x="15759300" y="3791333"/>
            <a:ext cx="1687018" cy="1085850"/>
          </a:xfrm>
          <a:prstGeom prst="rect">
            <a:avLst/>
          </a:prstGeom>
        </p:spPr>
        <p:txBody>
          <a:bodyPr lIns="0" tIns="0" rIns="0" bIns="0" rtlCol="0" anchor="t">
            <a:spAutoFit/>
          </a:bodyPr>
          <a:lstStyle/>
          <a:p>
            <a:pPr>
              <a:lnSpc>
                <a:spcPts val="2848"/>
              </a:lnSpc>
            </a:pPr>
            <a:r>
              <a:rPr lang="en-US" sz="2373">
                <a:solidFill>
                  <a:srgbClr val="07743C"/>
                </a:solidFill>
                <a:latin typeface="Telegraf Bold"/>
              </a:rPr>
              <a:t>Gained valuable experience</a:t>
            </a:r>
          </a:p>
        </p:txBody>
      </p:sp>
      <p:sp>
        <p:nvSpPr>
          <p:cNvPr id="47" name="TextBox 47"/>
          <p:cNvSpPr txBox="1"/>
          <p:nvPr/>
        </p:nvSpPr>
        <p:spPr>
          <a:xfrm>
            <a:off x="15759300" y="6198345"/>
            <a:ext cx="1789365" cy="2143125"/>
          </a:xfrm>
          <a:prstGeom prst="rect">
            <a:avLst/>
          </a:prstGeom>
        </p:spPr>
        <p:txBody>
          <a:bodyPr lIns="0" tIns="0" rIns="0" bIns="0" rtlCol="0" anchor="t">
            <a:spAutoFit/>
          </a:bodyPr>
          <a:lstStyle/>
          <a:p>
            <a:pPr>
              <a:lnSpc>
                <a:spcPts val="2848"/>
              </a:lnSpc>
            </a:pPr>
            <a:r>
              <a:rPr lang="en-US" sz="2373">
                <a:solidFill>
                  <a:srgbClr val="FF0000"/>
                </a:solidFill>
                <a:latin typeface="Telegraf Bold"/>
              </a:rPr>
              <a:t>wasted time/ distracted by irrelevant information</a:t>
            </a:r>
          </a:p>
        </p:txBody>
      </p:sp>
      <p:sp>
        <p:nvSpPr>
          <p:cNvPr id="48" name="TextBox 48"/>
          <p:cNvSpPr txBox="1"/>
          <p:nvPr/>
        </p:nvSpPr>
        <p:spPr>
          <a:xfrm>
            <a:off x="1896131" y="6682674"/>
            <a:ext cx="1506542" cy="381000"/>
          </a:xfrm>
          <a:prstGeom prst="rect">
            <a:avLst/>
          </a:prstGeom>
        </p:spPr>
        <p:txBody>
          <a:bodyPr lIns="0" tIns="0" rIns="0" bIns="0" rtlCol="0" anchor="t">
            <a:spAutoFit/>
          </a:bodyPr>
          <a:lstStyle/>
          <a:p>
            <a:pPr>
              <a:lnSpc>
                <a:spcPts val="2848"/>
              </a:lnSpc>
            </a:pPr>
            <a:r>
              <a:rPr lang="en-US" sz="2373">
                <a:solidFill>
                  <a:srgbClr val="FF0000"/>
                </a:solidFill>
                <a:latin typeface="Telegraf Bold"/>
              </a:rPr>
              <a:t>Slow</a:t>
            </a:r>
          </a:p>
        </p:txBody>
      </p:sp>
      <p:sp>
        <p:nvSpPr>
          <p:cNvPr id="49" name="TextBox 49"/>
          <p:cNvSpPr txBox="1"/>
          <p:nvPr/>
        </p:nvSpPr>
        <p:spPr>
          <a:xfrm>
            <a:off x="3293248" y="2791651"/>
            <a:ext cx="1867565" cy="381000"/>
          </a:xfrm>
          <a:prstGeom prst="rect">
            <a:avLst/>
          </a:prstGeom>
        </p:spPr>
        <p:txBody>
          <a:bodyPr lIns="0" tIns="0" rIns="0" bIns="0" rtlCol="0" anchor="t">
            <a:spAutoFit/>
          </a:bodyPr>
          <a:lstStyle/>
          <a:p>
            <a:pPr>
              <a:lnSpc>
                <a:spcPts val="2848"/>
              </a:lnSpc>
            </a:pPr>
            <a:r>
              <a:rPr lang="en-US" sz="2373">
                <a:solidFill>
                  <a:srgbClr val="07743C"/>
                </a:solidFill>
                <a:latin typeface="Telegraf Bold"/>
              </a:rPr>
              <a:t>Resource</a:t>
            </a:r>
          </a:p>
        </p:txBody>
      </p:sp>
      <p:sp>
        <p:nvSpPr>
          <p:cNvPr id="50" name="TextBox 50"/>
          <p:cNvSpPr txBox="1"/>
          <p:nvPr/>
        </p:nvSpPr>
        <p:spPr>
          <a:xfrm>
            <a:off x="4783898" y="5859016"/>
            <a:ext cx="1690003" cy="1085850"/>
          </a:xfrm>
          <a:prstGeom prst="rect">
            <a:avLst/>
          </a:prstGeom>
        </p:spPr>
        <p:txBody>
          <a:bodyPr lIns="0" tIns="0" rIns="0" bIns="0" rtlCol="0" anchor="t">
            <a:spAutoFit/>
          </a:bodyPr>
          <a:lstStyle/>
          <a:p>
            <a:pPr>
              <a:lnSpc>
                <a:spcPts val="2848"/>
              </a:lnSpc>
            </a:pPr>
            <a:r>
              <a:rPr lang="en-US" sz="2373">
                <a:solidFill>
                  <a:srgbClr val="FF0000"/>
                </a:solidFill>
                <a:latin typeface="Telegraf Bold"/>
              </a:rPr>
              <a:t>Frequent Occurance on feed</a:t>
            </a:r>
          </a:p>
        </p:txBody>
      </p:sp>
      <p:sp>
        <p:nvSpPr>
          <p:cNvPr id="51" name="TextBox 51"/>
          <p:cNvSpPr txBox="1"/>
          <p:nvPr/>
        </p:nvSpPr>
        <p:spPr>
          <a:xfrm>
            <a:off x="6612356" y="2263014"/>
            <a:ext cx="1637356" cy="733425"/>
          </a:xfrm>
          <a:prstGeom prst="rect">
            <a:avLst/>
          </a:prstGeom>
        </p:spPr>
        <p:txBody>
          <a:bodyPr lIns="0" tIns="0" rIns="0" bIns="0" rtlCol="0" anchor="t">
            <a:spAutoFit/>
          </a:bodyPr>
          <a:lstStyle/>
          <a:p>
            <a:pPr>
              <a:lnSpc>
                <a:spcPts val="2848"/>
              </a:lnSpc>
            </a:pPr>
            <a:r>
              <a:rPr lang="en-US" sz="2373">
                <a:solidFill>
                  <a:srgbClr val="07743C"/>
                </a:solidFill>
                <a:latin typeface="Telegraf Bold"/>
              </a:rPr>
              <a:t>easy to share</a:t>
            </a:r>
          </a:p>
        </p:txBody>
      </p:sp>
      <p:sp>
        <p:nvSpPr>
          <p:cNvPr id="52" name="TextBox 52"/>
          <p:cNvSpPr txBox="1"/>
          <p:nvPr/>
        </p:nvSpPr>
        <p:spPr>
          <a:xfrm>
            <a:off x="12718788" y="6719656"/>
            <a:ext cx="1907295" cy="733425"/>
          </a:xfrm>
          <a:prstGeom prst="rect">
            <a:avLst/>
          </a:prstGeom>
        </p:spPr>
        <p:txBody>
          <a:bodyPr lIns="0" tIns="0" rIns="0" bIns="0" rtlCol="0" anchor="t">
            <a:spAutoFit/>
          </a:bodyPr>
          <a:lstStyle/>
          <a:p>
            <a:pPr>
              <a:lnSpc>
                <a:spcPts val="2848"/>
              </a:lnSpc>
            </a:pPr>
            <a:r>
              <a:rPr lang="en-US" sz="2373">
                <a:solidFill>
                  <a:srgbClr val="FF0000"/>
                </a:solidFill>
                <a:latin typeface="Telegraf Bold"/>
              </a:rPr>
              <a:t>Cluttered information</a:t>
            </a:r>
          </a:p>
        </p:txBody>
      </p:sp>
      <p:sp>
        <p:nvSpPr>
          <p:cNvPr id="53" name="TextBox 53"/>
          <p:cNvSpPr txBox="1"/>
          <p:nvPr/>
        </p:nvSpPr>
        <p:spPr>
          <a:xfrm>
            <a:off x="15845025" y="8743950"/>
            <a:ext cx="1414275" cy="495300"/>
          </a:xfrm>
          <a:prstGeom prst="rect">
            <a:avLst/>
          </a:prstGeom>
        </p:spPr>
        <p:txBody>
          <a:bodyPr lIns="0" tIns="0" rIns="0" bIns="0" rtlCol="0" anchor="t">
            <a:spAutoFit/>
          </a:bodyPr>
          <a:lstStyle/>
          <a:p>
            <a:pPr>
              <a:lnSpc>
                <a:spcPts val="3687"/>
              </a:lnSpc>
            </a:pPr>
            <a:r>
              <a:rPr lang="en-US" sz="3073">
                <a:solidFill>
                  <a:srgbClr val="000000"/>
                </a:solidFill>
                <a:latin typeface="Telegraf Bold"/>
              </a:rPr>
              <a:t>Reflect</a:t>
            </a:r>
          </a:p>
        </p:txBody>
      </p:sp>
      <p:sp>
        <p:nvSpPr>
          <p:cNvPr id="54" name="TextBox 54"/>
          <p:cNvSpPr txBox="1"/>
          <p:nvPr/>
        </p:nvSpPr>
        <p:spPr>
          <a:xfrm>
            <a:off x="11078897" y="2791651"/>
            <a:ext cx="1506542" cy="1790700"/>
          </a:xfrm>
          <a:prstGeom prst="rect">
            <a:avLst/>
          </a:prstGeom>
        </p:spPr>
        <p:txBody>
          <a:bodyPr lIns="0" tIns="0" rIns="0" bIns="0" rtlCol="0" anchor="t">
            <a:spAutoFit/>
          </a:bodyPr>
          <a:lstStyle/>
          <a:p>
            <a:pPr>
              <a:lnSpc>
                <a:spcPts val="2848"/>
              </a:lnSpc>
            </a:pPr>
            <a:r>
              <a:rPr lang="en-US" sz="2373">
                <a:solidFill>
                  <a:srgbClr val="2F67C4"/>
                </a:solidFill>
                <a:latin typeface="Telegraf Bold Bold"/>
              </a:rPr>
              <a:t>Able to locate saved posts with ease</a:t>
            </a:r>
          </a:p>
        </p:txBody>
      </p:sp>
      <p:sp>
        <p:nvSpPr>
          <p:cNvPr id="55" name="AutoShape 55"/>
          <p:cNvSpPr/>
          <p:nvPr/>
        </p:nvSpPr>
        <p:spPr>
          <a:xfrm rot="-5400000">
            <a:off x="13443986" y="9277775"/>
            <a:ext cx="1360127" cy="0"/>
          </a:xfrm>
          <a:prstGeom prst="line">
            <a:avLst/>
          </a:prstGeom>
          <a:ln w="38100" cap="flat">
            <a:solidFill>
              <a:srgbClr val="000000"/>
            </a:solidFill>
            <a:prstDash val="solid"/>
            <a:headEnd type="none" w="sm" len="sm"/>
            <a:tailEnd type="none" w="sm" len="sm"/>
          </a:ln>
        </p:spPr>
      </p:sp>
      <p:sp>
        <p:nvSpPr>
          <p:cNvPr id="56" name="AutoShape 56"/>
          <p:cNvSpPr/>
          <p:nvPr/>
        </p:nvSpPr>
        <p:spPr>
          <a:xfrm rot="-5400000">
            <a:off x="14879212" y="9315875"/>
            <a:ext cx="1360127" cy="0"/>
          </a:xfrm>
          <a:prstGeom prst="line">
            <a:avLst/>
          </a:prstGeom>
          <a:ln w="38100"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681</Words>
  <Application>Microsoft Office PowerPoint</Application>
  <PresentationFormat>Custom</PresentationFormat>
  <Paragraphs>162</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Simple Human Illustrative Investing Finance Tips Finance Presentation</dc:title>
  <cp:lastModifiedBy>Devharkar, Pratik</cp:lastModifiedBy>
  <cp:revision>3</cp:revision>
  <dcterms:created xsi:type="dcterms:W3CDTF">2006-08-16T00:00:00Z</dcterms:created>
  <dcterms:modified xsi:type="dcterms:W3CDTF">2022-10-11T18:06:05Z</dcterms:modified>
  <dc:identifier>DAFMsWRAw50</dc:identifier>
</cp:coreProperties>
</file>